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5"/>
  </p:notesMasterIdLst>
  <p:sldIdLst>
    <p:sldId id="346" r:id="rId2"/>
    <p:sldId id="4408" r:id="rId3"/>
    <p:sldId id="4409" r:id="rId4"/>
    <p:sldId id="4410" r:id="rId5"/>
    <p:sldId id="4411" r:id="rId6"/>
    <p:sldId id="4413" r:id="rId7"/>
    <p:sldId id="4412" r:id="rId8"/>
    <p:sldId id="4414" r:id="rId9"/>
    <p:sldId id="4415" r:id="rId10"/>
    <p:sldId id="4417" r:id="rId11"/>
    <p:sldId id="4421" r:id="rId12"/>
    <p:sldId id="4427" r:id="rId13"/>
    <p:sldId id="4428" r:id="rId14"/>
    <p:sldId id="4429" r:id="rId15"/>
    <p:sldId id="4419" r:id="rId16"/>
    <p:sldId id="4435" r:id="rId17"/>
    <p:sldId id="4436" r:id="rId18"/>
    <p:sldId id="4438" r:id="rId19"/>
    <p:sldId id="4439" r:id="rId20"/>
    <p:sldId id="4444" r:id="rId21"/>
    <p:sldId id="4445" r:id="rId22"/>
    <p:sldId id="4447" r:id="rId23"/>
    <p:sldId id="4432" r:id="rId24"/>
    <p:sldId id="3259" r:id="rId25"/>
    <p:sldId id="3169" r:id="rId26"/>
    <p:sldId id="3162" r:id="rId27"/>
    <p:sldId id="3175" r:id="rId28"/>
    <p:sldId id="3174" r:id="rId29"/>
    <p:sldId id="3176" r:id="rId30"/>
    <p:sldId id="3177" r:id="rId31"/>
    <p:sldId id="3178" r:id="rId32"/>
    <p:sldId id="3179" r:id="rId33"/>
    <p:sldId id="3163" r:id="rId34"/>
    <p:sldId id="3181" r:id="rId35"/>
    <p:sldId id="3182" r:id="rId36"/>
    <p:sldId id="3183" r:id="rId37"/>
    <p:sldId id="3184" r:id="rId38"/>
    <p:sldId id="3164" r:id="rId39"/>
    <p:sldId id="3187" r:id="rId40"/>
    <p:sldId id="3188" r:id="rId41"/>
    <p:sldId id="3190" r:id="rId42"/>
    <p:sldId id="3165" r:id="rId43"/>
    <p:sldId id="4338" r:id="rId44"/>
    <p:sldId id="3028" r:id="rId45"/>
    <p:sldId id="3027" r:id="rId46"/>
    <p:sldId id="3029" r:id="rId47"/>
    <p:sldId id="3030" r:id="rId48"/>
    <p:sldId id="3031" r:id="rId49"/>
    <p:sldId id="3032" r:id="rId50"/>
    <p:sldId id="3033" r:id="rId51"/>
    <p:sldId id="3034" r:id="rId52"/>
    <p:sldId id="3010" r:id="rId53"/>
    <p:sldId id="3038" r:id="rId54"/>
    <p:sldId id="3035" r:id="rId55"/>
    <p:sldId id="3036" r:id="rId56"/>
    <p:sldId id="3037" r:id="rId57"/>
    <p:sldId id="3011" r:id="rId58"/>
    <p:sldId id="3039" r:id="rId59"/>
    <p:sldId id="3040" r:id="rId60"/>
    <p:sldId id="2998" r:id="rId61"/>
    <p:sldId id="2999" r:id="rId62"/>
    <p:sldId id="4396" r:id="rId63"/>
    <p:sldId id="4398" r:id="rId64"/>
    <p:sldId id="4406" r:id="rId65"/>
    <p:sldId id="4449" r:id="rId66"/>
    <p:sldId id="4450" r:id="rId67"/>
    <p:sldId id="4451" r:id="rId68"/>
    <p:sldId id="4452" r:id="rId69"/>
    <p:sldId id="4453" r:id="rId70"/>
    <p:sldId id="4454" r:id="rId71"/>
    <p:sldId id="4455" r:id="rId72"/>
    <p:sldId id="4456" r:id="rId73"/>
    <p:sldId id="4457" r:id="rId74"/>
    <p:sldId id="4458" r:id="rId75"/>
    <p:sldId id="4459" r:id="rId76"/>
    <p:sldId id="4460" r:id="rId77"/>
    <p:sldId id="4461" r:id="rId78"/>
    <p:sldId id="4462" r:id="rId79"/>
    <p:sldId id="4463" r:id="rId80"/>
    <p:sldId id="4464" r:id="rId81"/>
    <p:sldId id="4465" r:id="rId82"/>
    <p:sldId id="4466" r:id="rId83"/>
    <p:sldId id="4467" r:id="rId84"/>
    <p:sldId id="4468" r:id="rId85"/>
    <p:sldId id="4433" r:id="rId86"/>
    <p:sldId id="4469" r:id="rId87"/>
    <p:sldId id="4478" r:id="rId88"/>
    <p:sldId id="4479" r:id="rId89"/>
    <p:sldId id="4480" r:id="rId90"/>
    <p:sldId id="4481" r:id="rId91"/>
    <p:sldId id="4482" r:id="rId92"/>
    <p:sldId id="4483" r:id="rId93"/>
    <p:sldId id="4484" r:id="rId94"/>
    <p:sldId id="4485" r:id="rId95"/>
    <p:sldId id="4486" r:id="rId96"/>
    <p:sldId id="4487" r:id="rId97"/>
    <p:sldId id="4561" r:id="rId98"/>
    <p:sldId id="4562" r:id="rId99"/>
    <p:sldId id="4570" r:id="rId100"/>
    <p:sldId id="4563" r:id="rId101"/>
    <p:sldId id="4564" r:id="rId102"/>
    <p:sldId id="4565" r:id="rId103"/>
    <p:sldId id="4566" r:id="rId104"/>
    <p:sldId id="4567" r:id="rId105"/>
    <p:sldId id="4568" r:id="rId106"/>
    <p:sldId id="4488" r:id="rId107"/>
    <p:sldId id="4489" r:id="rId108"/>
    <p:sldId id="4490" r:id="rId109"/>
    <p:sldId id="4571" r:id="rId110"/>
    <p:sldId id="4491" r:id="rId111"/>
    <p:sldId id="4492" r:id="rId112"/>
    <p:sldId id="4493" r:id="rId113"/>
    <p:sldId id="4494" r:id="rId114"/>
    <p:sldId id="4495" r:id="rId115"/>
    <p:sldId id="4496" r:id="rId116"/>
    <p:sldId id="4497" r:id="rId117"/>
    <p:sldId id="4498" r:id="rId118"/>
    <p:sldId id="4499" r:id="rId119"/>
    <p:sldId id="4500" r:id="rId120"/>
    <p:sldId id="4501" r:id="rId121"/>
    <p:sldId id="4502" r:id="rId122"/>
    <p:sldId id="4390" r:id="rId123"/>
    <p:sldId id="4503" r:id="rId124"/>
    <p:sldId id="4504" r:id="rId125"/>
    <p:sldId id="4505" r:id="rId126"/>
    <p:sldId id="4506" r:id="rId127"/>
    <p:sldId id="4507" r:id="rId128"/>
    <p:sldId id="4508" r:id="rId129"/>
    <p:sldId id="4509" r:id="rId130"/>
    <p:sldId id="4510" r:id="rId131"/>
    <p:sldId id="3834" r:id="rId132"/>
    <p:sldId id="3833" r:id="rId133"/>
    <p:sldId id="3838" r:id="rId134"/>
    <p:sldId id="3839" r:id="rId135"/>
    <p:sldId id="3840" r:id="rId136"/>
    <p:sldId id="3841" r:id="rId137"/>
    <p:sldId id="3842" r:id="rId138"/>
    <p:sldId id="3843" r:id="rId139"/>
    <p:sldId id="3844" r:id="rId140"/>
    <p:sldId id="4511" r:id="rId141"/>
    <p:sldId id="4512" r:id="rId142"/>
    <p:sldId id="4470" r:id="rId143"/>
    <p:sldId id="4472" r:id="rId144"/>
    <p:sldId id="4475" r:id="rId145"/>
    <p:sldId id="4473" r:id="rId146"/>
    <p:sldId id="4474" r:id="rId147"/>
    <p:sldId id="4513" r:id="rId148"/>
    <p:sldId id="4514" r:id="rId149"/>
    <p:sldId id="4515" r:id="rId150"/>
    <p:sldId id="4516" r:id="rId151"/>
    <p:sldId id="4517" r:id="rId152"/>
    <p:sldId id="4518" r:id="rId153"/>
    <p:sldId id="4519" r:id="rId154"/>
    <p:sldId id="4397" r:id="rId155"/>
    <p:sldId id="4520" r:id="rId156"/>
    <p:sldId id="4521" r:id="rId157"/>
    <p:sldId id="4522" r:id="rId158"/>
    <p:sldId id="4523" r:id="rId159"/>
    <p:sldId id="4524" r:id="rId160"/>
    <p:sldId id="4525" r:id="rId161"/>
    <p:sldId id="4526" r:id="rId162"/>
    <p:sldId id="4527" r:id="rId163"/>
    <p:sldId id="4528" r:id="rId164"/>
    <p:sldId id="4529" r:id="rId165"/>
    <p:sldId id="4530" r:id="rId166"/>
    <p:sldId id="4531" r:id="rId167"/>
    <p:sldId id="4532" r:id="rId168"/>
    <p:sldId id="4533" r:id="rId169"/>
    <p:sldId id="4534" r:id="rId170"/>
    <p:sldId id="4535" r:id="rId171"/>
    <p:sldId id="4536" r:id="rId172"/>
    <p:sldId id="4537" r:id="rId173"/>
    <p:sldId id="4538" r:id="rId174"/>
    <p:sldId id="4539" r:id="rId175"/>
    <p:sldId id="4540" r:id="rId176"/>
    <p:sldId id="4541" r:id="rId177"/>
    <p:sldId id="4542" r:id="rId178"/>
    <p:sldId id="4543" r:id="rId179"/>
    <p:sldId id="4544" r:id="rId180"/>
    <p:sldId id="4545" r:id="rId181"/>
    <p:sldId id="4546" r:id="rId182"/>
    <p:sldId id="4547" r:id="rId183"/>
    <p:sldId id="4548" r:id="rId184"/>
    <p:sldId id="4549" r:id="rId185"/>
    <p:sldId id="4550" r:id="rId186"/>
    <p:sldId id="4551" r:id="rId187"/>
    <p:sldId id="4552" r:id="rId188"/>
    <p:sldId id="4553" r:id="rId189"/>
    <p:sldId id="4554" r:id="rId190"/>
    <p:sldId id="4555" r:id="rId191"/>
    <p:sldId id="4556" r:id="rId192"/>
    <p:sldId id="4557" r:id="rId193"/>
    <p:sldId id="4305" r:id="rId194"/>
  </p:sldIdLst>
  <p:sldSz cx="12192000" cy="6858000"/>
  <p:notesSz cx="6858000" cy="9144000"/>
  <p:embeddedFontLst>
    <p:embeddedFont>
      <p:font typeface="Calibri" panose="020F0502020204030204" pitchFamily="34" charset="0"/>
      <p:regular r:id="rId196"/>
      <p:bold r:id="rId197"/>
      <p:italic r:id="rId198"/>
      <p:boldItalic r:id="rId199"/>
    </p:embeddedFont>
    <p:embeddedFont>
      <p:font typeface="Consolas" panose="020B0609020204030204" pitchFamily="49" charset="0"/>
      <p:regular r:id="rId200"/>
      <p:bold r:id="rId201"/>
      <p:italic r:id="rId202"/>
      <p:boldItalic r:id="rId203"/>
    </p:embeddedFont>
    <p:embeddedFont>
      <p:font typeface="나눔스퀘어 Bold" panose="020B0600000101010101" pitchFamily="50" charset="-127"/>
      <p:bold r:id="rId204"/>
    </p:embeddedFont>
    <p:embeddedFont>
      <p:font typeface="나눔스퀘어 ExtraBold" panose="020B0600000101010101" pitchFamily="50" charset="-127"/>
      <p:bold r:id="rId205"/>
    </p:embeddedFont>
    <p:embeddedFont>
      <p:font typeface="맑은 고딕" panose="020B0503020000020004" pitchFamily="50" charset="-127"/>
      <p:regular r:id="rId206"/>
      <p:bold r:id="rId20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4A7"/>
    <a:srgbClr val="262626"/>
    <a:srgbClr val="7EFF80"/>
    <a:srgbClr val="FEFF7F"/>
    <a:srgbClr val="000072"/>
    <a:srgbClr val="FEFEFE"/>
    <a:srgbClr val="0741E6"/>
    <a:srgbClr val="62362D"/>
    <a:srgbClr val="FBD8D7"/>
    <a:srgbClr val="603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1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12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font" Target="fonts/font4.fntdata"/><Relationship Id="rId203" Type="http://schemas.openxmlformats.org/officeDocument/2006/relationships/font" Target="fonts/font8.fntdata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.fntdata"/><Relationship Id="rId200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2.fntdata"/><Relationship Id="rId201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3.fntdata"/><Relationship Id="rId202" Type="http://schemas.openxmlformats.org/officeDocument/2006/relationships/font" Target="fonts/font7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03/14/2023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1mini2.tistory.com/88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w3schools.com/sql/trysql.asp?filename=trysql_select_al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kms9887/mysql-%EB%8B%A4%EC%9A%B4%EB%A1%9C%EB%93%9C-workbench" TargetMode="External"/><Relationship Id="rId2" Type="http://schemas.openxmlformats.org/officeDocument/2006/relationships/hyperlink" Target="https://velog.io/@joajoa/MySQL-%EB%8B%A4%EC%9A%B4%EB%A1%9C%EB%93%9C-%EB%B0%8F-%EC%84%A4%EC%B9%98-%EB%B0%A9%EB%B2%95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g-developers.tistory.com/21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youtube.com/watch?v=Y1FbowQRcm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nodemon</a:t>
            </a:r>
            <a:r>
              <a:rPr lang="en-US" altLang="ko-KR" dirty="0"/>
              <a:t> app.js </a:t>
            </a:r>
            <a:r>
              <a:rPr lang="ko-KR" altLang="en-US" dirty="0"/>
              <a:t>로 서버 실행하기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65ECA1-A563-7B7A-0EE1-EB234558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2" y="2183079"/>
            <a:ext cx="5328768" cy="349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720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(1NF)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하나의 컬럼은 반드시 하나의 속성만을 가져야 하는 법칙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065F19-E16B-0CF8-E180-6ED9B4A1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40" y="2166761"/>
            <a:ext cx="4924265" cy="2368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80A8DA-9405-0B03-1725-64027FA4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62" y="2166761"/>
            <a:ext cx="518232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911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(2NF)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모든 컬럼에 대한 부분 종속이 없어야 한다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현 테이블의 주제</a:t>
            </a:r>
            <a:r>
              <a:rPr lang="en-US" altLang="ko-KR" dirty="0"/>
              <a:t>(?)</a:t>
            </a:r>
            <a:r>
              <a:rPr lang="ko-KR" altLang="en-US" dirty="0"/>
              <a:t>와 필요 없는 친구는 </a:t>
            </a:r>
            <a:r>
              <a:rPr lang="ko-KR" altLang="en-US" dirty="0" err="1"/>
              <a:t>빼준다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5D1AC-E994-A1EC-D3EA-38E05544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" y="2789672"/>
            <a:ext cx="4417473" cy="20491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F7FCEF-FD45-B80D-B991-49CA035A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100" y="2789671"/>
            <a:ext cx="6966272" cy="28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68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(3NF)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이행 종속성</a:t>
            </a:r>
            <a:r>
              <a:rPr lang="en-US" altLang="ko-KR" dirty="0"/>
              <a:t>(A = B, B = C </a:t>
            </a:r>
            <a:r>
              <a:rPr lang="ko-KR" altLang="en-US" dirty="0"/>
              <a:t>여서 </a:t>
            </a:r>
            <a:r>
              <a:rPr lang="en-US" altLang="ko-KR" dirty="0"/>
              <a:t>A = C </a:t>
            </a:r>
            <a:r>
              <a:rPr lang="ko-KR" altLang="en-US" dirty="0"/>
              <a:t>인 경우</a:t>
            </a:r>
            <a:r>
              <a:rPr lang="en-US" altLang="ko-KR" dirty="0"/>
              <a:t>)</a:t>
            </a:r>
            <a:r>
              <a:rPr lang="ko-KR" altLang="en-US" dirty="0"/>
              <a:t>이 없어야 한다</a:t>
            </a:r>
            <a:endParaRPr lang="en-US" altLang="ko-KR" dirty="0"/>
          </a:p>
          <a:p>
            <a:r>
              <a:rPr lang="ko-KR" altLang="en-US" dirty="0"/>
              <a:t>일반 컬럼에만 종속 된 컬럼은 다른 테이블로 빼기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E7DCE0-F035-BE48-64AD-0098F35B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3" y="2966925"/>
            <a:ext cx="3855978" cy="27319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BEEA9-4D3B-BDD0-9017-FDAA6C89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05" y="2966925"/>
            <a:ext cx="6588545" cy="348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71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Foreign Key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외래 키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88151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외래 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(Foreign Key)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정규화를 하게 되면 테이블은 최소한의 단위로 쪼개지게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데이터를 불러 들일 때에는 한꺼번에 많은 값을 가지는 테이블을 </a:t>
            </a:r>
            <a:r>
              <a:rPr lang="en-US" altLang="ko-KR" dirty="0"/>
              <a:t>JOIN </a:t>
            </a:r>
            <a:r>
              <a:rPr lang="ko-KR" altLang="en-US" dirty="0"/>
              <a:t>해서 가지고 와야 하는 경우가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</a:t>
            </a:r>
            <a:r>
              <a:rPr lang="en-US" altLang="ko-KR" dirty="0"/>
              <a:t> </a:t>
            </a:r>
            <a:r>
              <a:rPr lang="ko-KR" altLang="en-US" dirty="0"/>
              <a:t>배운 </a:t>
            </a:r>
            <a:r>
              <a:rPr lang="en-US" altLang="ko-KR" dirty="0"/>
              <a:t>JOIN </a:t>
            </a:r>
            <a:r>
              <a:rPr lang="ko-KR" altLang="en-US" dirty="0"/>
              <a:t>을 사용하여 테이블을 합치게 되는데요</a:t>
            </a:r>
            <a:r>
              <a:rPr lang="en-US" altLang="ko-KR" dirty="0"/>
              <a:t>. </a:t>
            </a:r>
            <a:r>
              <a:rPr lang="ko-KR" altLang="en-US" dirty="0"/>
              <a:t>보통 기준이 되는 값을 통해서 테이블을 합쳐 주게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 때 기준이 되는 값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서로 공유하고 있는 값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외래 키라고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2906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계형 데이터베이스 : 네이버 블로그">
            <a:extLst>
              <a:ext uri="{FF2B5EF4-FFF2-40B4-BE49-F238E27FC236}">
                <a16:creationId xmlns:a16="http://schemas.microsoft.com/office/drawing/2014/main" id="{24FECEE0-3DD6-67D5-68BE-46E070F4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8" y="273604"/>
            <a:ext cx="7080328" cy="2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03FB3E2-FF7D-3713-C257-22078F1BED79}"/>
              </a:ext>
            </a:extLst>
          </p:cNvPr>
          <p:cNvGrpSpPr/>
          <p:nvPr/>
        </p:nvGrpSpPr>
        <p:grpSpPr>
          <a:xfrm>
            <a:off x="246558" y="3531764"/>
            <a:ext cx="6259605" cy="1249960"/>
            <a:chOff x="380782" y="3808601"/>
            <a:chExt cx="6259605" cy="1249960"/>
          </a:xfrm>
        </p:grpSpPr>
        <p:pic>
          <p:nvPicPr>
            <p:cNvPr id="4" name="Picture 2" descr="관계형 데이터베이스 : 네이버 블로그">
              <a:extLst>
                <a:ext uri="{FF2B5EF4-FFF2-40B4-BE49-F238E27FC236}">
                  <a16:creationId xmlns:a16="http://schemas.microsoft.com/office/drawing/2014/main" id="{F8F735A6-98FC-A066-7E87-76E3D69789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17" r="40212" b="10942"/>
            <a:stretch/>
          </p:blipFill>
          <p:spPr bwMode="auto">
            <a:xfrm>
              <a:off x="380782" y="3808601"/>
              <a:ext cx="4233163" cy="124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관계형 데이터베이스 : 네이버 블로그">
              <a:extLst>
                <a:ext uri="{FF2B5EF4-FFF2-40B4-BE49-F238E27FC236}">
                  <a16:creationId xmlns:a16="http://schemas.microsoft.com/office/drawing/2014/main" id="{0AC6066F-E242-E062-A5F7-E12ED6B052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13" t="44417" b="10942"/>
            <a:stretch/>
          </p:blipFill>
          <p:spPr bwMode="auto">
            <a:xfrm>
              <a:off x="4538444" y="3808601"/>
              <a:ext cx="2101943" cy="124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09649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수업을 위한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7027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CREATE SCHEMA</a:t>
            </a:r>
            <a:r>
              <a:rPr lang="en-US" altLang="ko-KR" dirty="0"/>
              <a:t> `</a:t>
            </a:r>
            <a:r>
              <a:rPr lang="en-US" altLang="ko-KR" dirty="0" err="1"/>
              <a:t>mydb</a:t>
            </a:r>
            <a:r>
              <a:rPr lang="en-US" altLang="ko-KR" dirty="0"/>
              <a:t>` </a:t>
            </a:r>
            <a:r>
              <a:rPr lang="en-US" altLang="ko-KR" dirty="0">
                <a:solidFill>
                  <a:srgbClr val="0070C0"/>
                </a:solidFill>
              </a:rPr>
              <a:t>DEFAULT CHARTER SET</a:t>
            </a:r>
            <a:r>
              <a:rPr lang="en-US" altLang="ko-KR" dirty="0"/>
              <a:t> utf8mb4 </a:t>
            </a:r>
            <a:r>
              <a:rPr lang="en-US" altLang="ko-KR" dirty="0">
                <a:solidFill>
                  <a:srgbClr val="0070C0"/>
                </a:solidFill>
              </a:rPr>
              <a:t>COLLATE</a:t>
            </a:r>
            <a:r>
              <a:rPr lang="en-US" altLang="ko-KR" dirty="0"/>
              <a:t> utf8mb4_general_ci;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D954B-7BD5-593F-BF38-98552FAE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79" y="2862885"/>
            <a:ext cx="7872161" cy="1036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6B3CFC-F9DA-CEB8-79FF-497EA43D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394" y="2862885"/>
            <a:ext cx="2991068" cy="29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31451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 짓기 규칙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 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95917AB-61EA-330B-90BF-75BC4C5B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대문자 사용하기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단어와 단어 사이는 </a:t>
            </a:r>
            <a:r>
              <a:rPr lang="en-US" altLang="ko-KR" dirty="0"/>
              <a:t>_ </a:t>
            </a:r>
            <a:r>
              <a:rPr lang="ko-KR" altLang="en-US" dirty="0"/>
              <a:t>로 구분</a:t>
            </a:r>
            <a:endParaRPr lang="en-US" altLang="ko-KR" dirty="0"/>
          </a:p>
          <a:p>
            <a:r>
              <a:rPr lang="ko-KR" altLang="en-US" dirty="0"/>
              <a:t>누구나 컬럼명만 봐도 해당 컬럼이 어떤 데이터인지 알 수 있게 이름 짓기</a:t>
            </a:r>
            <a:endParaRPr lang="en-US" altLang="ko-KR" dirty="0"/>
          </a:p>
          <a:p>
            <a:r>
              <a:rPr lang="en-US" altLang="ko-KR" dirty="0"/>
              <a:t>Primary Key </a:t>
            </a:r>
            <a:r>
              <a:rPr lang="ko-KR" altLang="en-US" dirty="0"/>
              <a:t>역할을 하는 단어가 최우선으로 온다</a:t>
            </a:r>
            <a:endParaRPr lang="en-US" altLang="ko-KR" dirty="0"/>
          </a:p>
          <a:p>
            <a:r>
              <a:rPr lang="en-US" altLang="ko-KR" dirty="0"/>
              <a:t>Primary Key </a:t>
            </a:r>
            <a:r>
              <a:rPr lang="ko-KR" altLang="en-US" dirty="0"/>
              <a:t>컬럼은 뒤에  </a:t>
            </a:r>
            <a:r>
              <a:rPr lang="en-US" altLang="ko-KR" dirty="0"/>
              <a:t>_PK </a:t>
            </a:r>
            <a:r>
              <a:rPr lang="ko-KR" altLang="en-US" dirty="0"/>
              <a:t>를 추가</a:t>
            </a:r>
            <a:endParaRPr lang="en-US" altLang="ko-KR" dirty="0"/>
          </a:p>
          <a:p>
            <a:r>
              <a:rPr lang="en-US" altLang="ko-KR" dirty="0"/>
              <a:t>Foreign Key </a:t>
            </a:r>
            <a:r>
              <a:rPr lang="ko-KR" altLang="en-US" dirty="0"/>
              <a:t>컬럼은 뒤에 </a:t>
            </a:r>
            <a:r>
              <a:rPr lang="en-US" altLang="ko-KR" dirty="0"/>
              <a:t>_FK </a:t>
            </a:r>
            <a:r>
              <a:rPr lang="ko-KR" altLang="en-US" dirty="0"/>
              <a:t>를 추가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0369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서버에</a:t>
            </a:r>
            <a:r>
              <a:rPr lang="en-US" altLang="ko-KR" dirty="0"/>
              <a:t> </a:t>
            </a:r>
            <a:r>
              <a:rPr lang="ko-KR" altLang="en-US" dirty="0"/>
              <a:t>주소 요청을 받아줄 미들 </a:t>
            </a:r>
            <a:r>
              <a:rPr lang="ko-KR" altLang="en-US" dirty="0" err="1"/>
              <a:t>웨어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힘들게 찾아온 요청을 받아 줄 미들웨어를 만들어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DCBAC-8E60-0D7E-ECBE-EA813981B85D}"/>
              </a:ext>
            </a:extLst>
          </p:cNvPr>
          <p:cNvSpPr txBox="1"/>
          <p:nvPr/>
        </p:nvSpPr>
        <p:spPr>
          <a:xfrm>
            <a:off x="720436" y="2212861"/>
            <a:ext cx="879301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어서와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 처음이지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!?'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4B6EE4-2128-E0BB-8AC1-2784A0A281E4}"/>
              </a:ext>
            </a:extLst>
          </p:cNvPr>
          <p:cNvSpPr/>
          <p:nvPr/>
        </p:nvSpPr>
        <p:spPr>
          <a:xfrm>
            <a:off x="674256" y="4424218"/>
            <a:ext cx="5532582" cy="11053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A37291-A796-8F95-09C0-5B0B20EA539A}"/>
              </a:ext>
            </a:extLst>
          </p:cNvPr>
          <p:cNvSpPr/>
          <p:nvPr/>
        </p:nvSpPr>
        <p:spPr>
          <a:xfrm>
            <a:off x="6692507" y="4512411"/>
            <a:ext cx="3467491" cy="92900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웨어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210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DF4BE5-C043-D336-5637-13FCF312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2" y="323416"/>
            <a:ext cx="6315956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890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TABLE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922BC3-9AA5-99E0-1E2D-6E3C9B47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6" y="1328391"/>
            <a:ext cx="10647080" cy="45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002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3508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AF18A2-FAE7-48B5-1720-DE03E1C1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" y="1487907"/>
            <a:ext cx="11487866" cy="12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8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7C0D89-5B39-8A14-692F-AF8C8F49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3" y="518244"/>
            <a:ext cx="10240914" cy="37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900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먼저 설정 변경이 필요합니다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환경 설정 </a:t>
            </a:r>
            <a:r>
              <a:rPr lang="en-US" altLang="ko-KR" dirty="0">
                <a:solidFill>
                  <a:srgbClr val="0070C0"/>
                </a:solidFill>
              </a:rPr>
              <a:t>&gt; SQL Editor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체크 박스를 해제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A6893-1527-D757-2ECA-E0928293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17" y="1325562"/>
            <a:ext cx="6848175" cy="5151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409E4-C871-74D8-0F02-B7DACB187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2236778"/>
            <a:ext cx="3480519" cy="82869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89B91B4-C41A-B96E-1621-33AC600DEE1C}"/>
              </a:ext>
            </a:extLst>
          </p:cNvPr>
          <p:cNvSpPr/>
          <p:nvPr/>
        </p:nvSpPr>
        <p:spPr>
          <a:xfrm rot="8197701">
            <a:off x="1262892" y="2724204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2B788AA-FB76-CC00-6EEC-C59D7B55C7D8}"/>
              </a:ext>
            </a:extLst>
          </p:cNvPr>
          <p:cNvSpPr/>
          <p:nvPr/>
        </p:nvSpPr>
        <p:spPr>
          <a:xfrm rot="8197701">
            <a:off x="5852822" y="1715348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5419BE1-4DDA-DAA9-0D63-53D7759E6498}"/>
              </a:ext>
            </a:extLst>
          </p:cNvPr>
          <p:cNvSpPr/>
          <p:nvPr/>
        </p:nvSpPr>
        <p:spPr>
          <a:xfrm rot="1905404">
            <a:off x="6647690" y="5138529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49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2017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DELETE FROM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user</a:t>
            </a:r>
            <a:r>
              <a:rPr lang="en-US" altLang="ko-KR" dirty="0">
                <a:solidFill>
                  <a:srgbClr val="0070C0"/>
                </a:solidFill>
              </a:rPr>
              <a:t> WHERE</a:t>
            </a:r>
            <a:r>
              <a:rPr lang="en-US" altLang="ko-KR" dirty="0"/>
              <a:t> id = 3;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03FE8-9DEC-9D36-529B-E0E4A697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4" y="2289043"/>
            <a:ext cx="10657980" cy="10827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7DC9C7-212C-D1BF-FF86-C729FEFB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6" y="3760914"/>
            <a:ext cx="11042634" cy="13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02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81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주소별로 업무를 나누자</a:t>
            </a:r>
            <a:r>
              <a:rPr lang="en-US" altLang="ko-KR" dirty="0"/>
              <a:t>! </a:t>
            </a:r>
            <a:r>
              <a:rPr lang="ko-KR" altLang="en-US" dirty="0"/>
              <a:t>라우팅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Routes</a:t>
            </a:r>
            <a:r>
              <a:rPr lang="ko-KR" altLang="en-US" dirty="0"/>
              <a:t> 폴더에 메인 라우터를 위한 </a:t>
            </a:r>
            <a:r>
              <a:rPr lang="en-US" altLang="ko-KR" dirty="0"/>
              <a:t>index.js </a:t>
            </a:r>
            <a:r>
              <a:rPr lang="ko-KR" altLang="en-US" dirty="0"/>
              <a:t>파일과 회원 관련 기능을 위한 </a:t>
            </a:r>
            <a:r>
              <a:rPr lang="en-US" altLang="ko-KR" dirty="0"/>
              <a:t>users.js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DC20CD-0506-AE9E-3BF8-8AFD69FD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61" y="2817908"/>
            <a:ext cx="5494134" cy="17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159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(Update)!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UPDATE </a:t>
            </a:r>
            <a:r>
              <a:rPr lang="en-US" altLang="ko-KR" dirty="0"/>
              <a:t>user</a:t>
            </a:r>
            <a:r>
              <a:rPr lang="en-US" altLang="ko-KR" dirty="0">
                <a:solidFill>
                  <a:srgbClr val="0070C0"/>
                </a:solidFill>
              </a:rPr>
              <a:t> SET </a:t>
            </a:r>
            <a:r>
              <a:rPr lang="en-US" altLang="ko-KR" dirty="0"/>
              <a:t>AGE = AGE + 1</a:t>
            </a:r>
            <a:r>
              <a:rPr lang="en-US" altLang="ko-KR" dirty="0">
                <a:solidFill>
                  <a:srgbClr val="0070C0"/>
                </a:solidFill>
              </a:rPr>
              <a:t> WHERE </a:t>
            </a:r>
            <a:r>
              <a:rPr lang="en-US" altLang="ko-KR" dirty="0"/>
              <a:t>ID_PK = 1;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1F24A-8209-97A4-1B98-47317423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04" y="2353198"/>
            <a:ext cx="10455123" cy="30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00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수정 및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9848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2E34B8-034C-E4F9-2EC1-5C90C978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704470"/>
            <a:ext cx="7220958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011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85002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20270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D6401D-B9D7-FE38-05D5-8FB859DA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3" y="0"/>
            <a:ext cx="9059539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557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9422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072FF0-BE9D-3024-41D6-E37808AA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6" y="463555"/>
            <a:ext cx="366763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061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 삭제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1713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E111EE-AA07-70C0-1BA3-7B0E0D96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15" y="431674"/>
            <a:ext cx="9302828" cy="1458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4CB2A-6709-17AC-35D9-C55B1E19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6" y="2301133"/>
            <a:ext cx="10331594" cy="217507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33681F9-E1E6-8D5D-93C2-8CE0D60A8940}"/>
              </a:ext>
            </a:extLst>
          </p:cNvPr>
          <p:cNvSpPr/>
          <p:nvPr/>
        </p:nvSpPr>
        <p:spPr>
          <a:xfrm rot="13820184">
            <a:off x="9335517" y="4345577"/>
            <a:ext cx="661851" cy="5312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33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라우터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기본이 되는 요청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http://localhost:4000/</a:t>
            </a:r>
            <a:r>
              <a:rPr lang="en-US" altLang="ko-KR" dirty="0"/>
              <a:t>) </a:t>
            </a:r>
            <a:r>
              <a:rPr lang="ko-KR" altLang="en-US" dirty="0"/>
              <a:t>을 처리하는 </a:t>
            </a:r>
            <a:r>
              <a:rPr lang="en-US" altLang="ko-KR" dirty="0"/>
              <a:t>index.js </a:t>
            </a:r>
            <a:r>
              <a:rPr lang="ko-KR" altLang="en-US" dirty="0"/>
              <a:t>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F7D77-CC93-5E18-2C0F-80B1ED857639}"/>
              </a:ext>
            </a:extLst>
          </p:cNvPr>
          <p:cNvSpPr txBox="1"/>
          <p:nvPr/>
        </p:nvSpPr>
        <p:spPr>
          <a:xfrm>
            <a:off x="822037" y="2800532"/>
            <a:ext cx="5588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메인 라우터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83BDEB-D013-5475-FB19-1B929F8AD1B9}"/>
              </a:ext>
            </a:extLst>
          </p:cNvPr>
          <p:cNvSpPr/>
          <p:nvPr/>
        </p:nvSpPr>
        <p:spPr>
          <a:xfrm>
            <a:off x="7610763" y="2800531"/>
            <a:ext cx="3871709" cy="815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Router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호출하고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변수에 넣어주기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A84D572-3138-898B-8E76-51C04B8C37A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070766" y="3208122"/>
            <a:ext cx="2539997" cy="34819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7CEC82-21B3-D67A-7621-2BE98EEAE628}"/>
              </a:ext>
            </a:extLst>
          </p:cNvPr>
          <p:cNvSpPr/>
          <p:nvPr/>
        </p:nvSpPr>
        <p:spPr>
          <a:xfrm>
            <a:off x="7610763" y="3745709"/>
            <a:ext cx="3871709" cy="748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http://localhost:4000/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요청에 대한 처리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98E0DF-96D6-457A-DBA8-A4261F613FE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888183" y="4120095"/>
            <a:ext cx="1722580" cy="23018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F8BE91-627A-EC68-8394-A16A54856E6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54764" y="5087852"/>
            <a:ext cx="3555998" cy="112221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594DA5A-7D52-3E89-4219-9F55F8539ADF}"/>
              </a:ext>
            </a:extLst>
          </p:cNvPr>
          <p:cNvSpPr/>
          <p:nvPr/>
        </p:nvSpPr>
        <p:spPr>
          <a:xfrm>
            <a:off x="7610762" y="4680261"/>
            <a:ext cx="3871709" cy="815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(app.js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코드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가능하도록 모듈로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빼주기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4029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BBBA01-1DCA-DE71-45D9-C0AE8516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3" y="336931"/>
            <a:ext cx="5390948" cy="402606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DF8C8-342C-1735-DE05-76D296E2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63" y="336931"/>
            <a:ext cx="5861168" cy="44127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114687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패턴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2803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VC 패턴 예제 및 동작방식 정리글">
            <a:extLst>
              <a:ext uri="{FF2B5EF4-FFF2-40B4-BE49-F238E27FC236}">
                <a16:creationId xmlns:a16="http://schemas.microsoft.com/office/drawing/2014/main" id="{81DB4594-058E-B8AE-BC63-65712847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94" y="1403736"/>
            <a:ext cx="8633012" cy="36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961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View Controller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웹 설계에 대한 구조입니다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웹 설계를 </a:t>
            </a:r>
            <a:r>
              <a:rPr lang="en-US" altLang="ko-KR" dirty="0"/>
              <a:t>3</a:t>
            </a:r>
            <a:r>
              <a:rPr lang="ko-KR" altLang="en-US" dirty="0"/>
              <a:t>가지 단계로 구분하여 구조적 장점을 가지기 위한 수단 입니다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3090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어플리케이션의 데이터를 처리하는 역할을 합니다</a:t>
            </a:r>
            <a:endParaRPr lang="en-US" altLang="ko-KR" dirty="0"/>
          </a:p>
          <a:p>
            <a:r>
              <a:rPr lang="ko-KR" altLang="en-US" dirty="0"/>
              <a:t>사용자가 볼 수 없는 곳에서 </a:t>
            </a:r>
            <a:r>
              <a:rPr lang="en-US" altLang="ko-KR" dirty="0"/>
              <a:t>DB</a:t>
            </a:r>
            <a:r>
              <a:rPr lang="ko-KR" altLang="en-US" dirty="0"/>
              <a:t>로 부터 데이터를 읽고</a:t>
            </a:r>
            <a:r>
              <a:rPr lang="en-US" altLang="ko-KR" dirty="0"/>
              <a:t>, </a:t>
            </a:r>
            <a:r>
              <a:rPr lang="ko-KR" altLang="en-US" dirty="0"/>
              <a:t>삽입하고</a:t>
            </a:r>
            <a:r>
              <a:rPr lang="en-US" altLang="ko-KR" dirty="0"/>
              <a:t>, </a:t>
            </a:r>
            <a:r>
              <a:rPr lang="ko-KR" altLang="en-US" dirty="0"/>
              <a:t>수정하고</a:t>
            </a:r>
            <a:r>
              <a:rPr lang="en-US" altLang="ko-KR" dirty="0"/>
              <a:t>, </a:t>
            </a:r>
            <a:r>
              <a:rPr lang="ko-KR" altLang="en-US" dirty="0"/>
              <a:t>삭제하는 역할을 합니다</a:t>
            </a:r>
            <a:endParaRPr lang="en-US" altLang="ko-KR" dirty="0"/>
          </a:p>
          <a:p>
            <a:r>
              <a:rPr lang="en-US" altLang="ko-KR" dirty="0"/>
              <a:t>Controller </a:t>
            </a:r>
            <a:r>
              <a:rPr lang="ko-KR" altLang="en-US" dirty="0"/>
              <a:t>와 소통하며</a:t>
            </a:r>
            <a:r>
              <a:rPr lang="en-US" altLang="ko-KR" dirty="0"/>
              <a:t>, View </a:t>
            </a:r>
            <a:r>
              <a:rPr lang="ko-KR" altLang="en-US" dirty="0"/>
              <a:t>와는 소통하지 않습니다</a:t>
            </a:r>
            <a:endParaRPr lang="en-US" altLang="ko-KR" dirty="0"/>
          </a:p>
          <a:p>
            <a:r>
              <a:rPr lang="ko-KR" altLang="en-US" dirty="0"/>
              <a:t>우리로 따지면 </a:t>
            </a:r>
            <a:r>
              <a:rPr lang="en-US" altLang="ko-KR" dirty="0"/>
              <a:t>DB</a:t>
            </a:r>
            <a:r>
              <a:rPr lang="ko-KR" altLang="en-US" dirty="0"/>
              <a:t>에서 데이터를 읽고</a:t>
            </a:r>
            <a:r>
              <a:rPr lang="en-US" altLang="ko-KR" dirty="0"/>
              <a:t>, </a:t>
            </a:r>
            <a:r>
              <a:rPr lang="ko-KR" altLang="en-US" dirty="0"/>
              <a:t>삽입하고</a:t>
            </a:r>
            <a:r>
              <a:rPr lang="en-US" altLang="ko-KR" dirty="0"/>
              <a:t>, </a:t>
            </a:r>
            <a:r>
              <a:rPr lang="ko-KR" altLang="en-US" dirty="0"/>
              <a:t>수정하는 역할을 합니다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모든 기능을 하나의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파일에 묶어서 처리하는 방식이 되겠죠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3644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과 </a:t>
            </a:r>
            <a:r>
              <a:rPr lang="en-US" altLang="ko-KR" dirty="0"/>
              <a:t>View </a:t>
            </a:r>
            <a:r>
              <a:rPr lang="ko-KR" altLang="en-US" dirty="0"/>
              <a:t>의 상호작용을 컨트롤 합니다</a:t>
            </a:r>
            <a:endParaRPr lang="en-US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로 부터 전달 받은 데이터를 가공하여 </a:t>
            </a:r>
            <a:r>
              <a:rPr lang="en-US" altLang="ko-KR" dirty="0"/>
              <a:t>View</a:t>
            </a:r>
            <a:r>
              <a:rPr lang="ko-KR" altLang="en-US" dirty="0"/>
              <a:t> 에게 전달합니다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View </a:t>
            </a:r>
            <a:r>
              <a:rPr lang="ko-KR" altLang="en-US" dirty="0"/>
              <a:t>부터 들어온 사용자 요청을 </a:t>
            </a:r>
            <a:r>
              <a:rPr lang="en-US" altLang="ko-KR" dirty="0"/>
              <a:t>Model </a:t>
            </a:r>
            <a:r>
              <a:rPr lang="ko-KR" altLang="en-US" dirty="0"/>
              <a:t>에 전달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사용자 요청은 전부 </a:t>
            </a:r>
            <a:r>
              <a:rPr lang="en-US" altLang="ko-KR" dirty="0"/>
              <a:t>Controller </a:t>
            </a:r>
            <a:r>
              <a:rPr lang="ko-KR" altLang="en-US" dirty="0"/>
              <a:t>가 처리 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View </a:t>
            </a:r>
            <a:r>
              <a:rPr lang="ko-KR" altLang="en-US" dirty="0"/>
              <a:t>에서 삭제 버튼을 누름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내용을 </a:t>
            </a:r>
            <a:r>
              <a:rPr lang="en-US" altLang="ko-KR" dirty="0">
                <a:sym typeface="Wingdings" panose="05000000000000000000" pitchFamily="2" charset="2"/>
              </a:rPr>
              <a:t>Controller </a:t>
            </a:r>
            <a:r>
              <a:rPr lang="ko-KR" altLang="en-US" dirty="0">
                <a:sym typeface="Wingdings" panose="05000000000000000000" pitchFamily="2" charset="2"/>
              </a:rPr>
              <a:t>에 전달 </a:t>
            </a:r>
            <a:r>
              <a:rPr lang="en-US" altLang="ko-KR" dirty="0">
                <a:sym typeface="Wingdings" panose="05000000000000000000" pitchFamily="2" charset="2"/>
              </a:rPr>
              <a:t> Controller </a:t>
            </a:r>
            <a:r>
              <a:rPr lang="ko-KR" altLang="en-US" dirty="0">
                <a:sym typeface="Wingdings" panose="05000000000000000000" pitchFamily="2" charset="2"/>
              </a:rPr>
              <a:t>는 해당 내용을 </a:t>
            </a:r>
            <a:r>
              <a:rPr lang="en-US" altLang="ko-KR" dirty="0">
                <a:sym typeface="Wingdings" panose="05000000000000000000" pitchFamily="2" charset="2"/>
              </a:rPr>
              <a:t>Model </a:t>
            </a:r>
            <a:r>
              <a:rPr lang="ko-KR" altLang="en-US" dirty="0">
                <a:sym typeface="Wingdings" panose="05000000000000000000" pitchFamily="2" charset="2"/>
              </a:rPr>
              <a:t>이 알아 들을 수 있는 언어로 변경하여 </a:t>
            </a:r>
            <a:r>
              <a:rPr lang="en-US" altLang="ko-KR" dirty="0">
                <a:sym typeface="Wingdings" panose="05000000000000000000" pitchFamily="2" charset="2"/>
              </a:rPr>
              <a:t>Model </a:t>
            </a:r>
            <a:r>
              <a:rPr lang="ko-KR" altLang="en-US" dirty="0">
                <a:sym typeface="Wingdings" panose="05000000000000000000" pitchFamily="2" charset="2"/>
              </a:rPr>
              <a:t>에 전달 </a:t>
            </a:r>
            <a:r>
              <a:rPr lang="en-US" altLang="ko-KR" dirty="0">
                <a:sym typeface="Wingdings" panose="05000000000000000000" pitchFamily="2" charset="2"/>
              </a:rPr>
              <a:t> DB</a:t>
            </a:r>
            <a:r>
              <a:rPr lang="ko-KR" altLang="en-US" dirty="0">
                <a:sym typeface="Wingdings" panose="05000000000000000000" pitchFamily="2" charset="2"/>
              </a:rPr>
              <a:t>에서 해당 내용 삭제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내용은 다시 </a:t>
            </a:r>
            <a:r>
              <a:rPr lang="en-US" altLang="ko-KR" dirty="0">
                <a:sym typeface="Wingdings" panose="05000000000000000000" pitchFamily="2" charset="2"/>
              </a:rPr>
              <a:t>Controller </a:t>
            </a:r>
            <a:r>
              <a:rPr lang="ko-KR" altLang="en-US" dirty="0"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sym typeface="Wingdings" panose="05000000000000000000" pitchFamily="2" charset="2"/>
              </a:rPr>
              <a:t>View </a:t>
            </a:r>
            <a:r>
              <a:rPr lang="ko-KR" altLang="en-US" dirty="0">
                <a:sym typeface="Wingdings" panose="05000000000000000000" pitchFamily="2" charset="2"/>
              </a:rPr>
              <a:t>전달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사용자가 보는 화면이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8357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 </a:t>
            </a:r>
            <a:r>
              <a:rPr lang="ko-KR" altLang="en-US" dirty="0"/>
              <a:t>부터 받은 정보를 </a:t>
            </a:r>
            <a:r>
              <a:rPr lang="en-US" altLang="ko-KR" dirty="0"/>
              <a:t>Controller </a:t>
            </a:r>
            <a:r>
              <a:rPr lang="ko-KR" altLang="en-US" dirty="0"/>
              <a:t>가 받아서 전달하면 그려주는 역할을 합니다</a:t>
            </a:r>
            <a:endParaRPr lang="en-US" altLang="ko-KR" dirty="0"/>
          </a:p>
          <a:p>
            <a:r>
              <a:rPr lang="ko-KR" altLang="en-US" dirty="0"/>
              <a:t>사용자가 보는 화면을 담당</a:t>
            </a:r>
            <a:endParaRPr lang="en-US" altLang="ko-KR" dirty="0"/>
          </a:p>
          <a:p>
            <a:r>
              <a:rPr lang="ko-KR" altLang="en-US" dirty="0"/>
              <a:t>사용자의 요청을 </a:t>
            </a:r>
            <a:r>
              <a:rPr lang="en-US" altLang="ko-KR" dirty="0"/>
              <a:t>Controller </a:t>
            </a:r>
            <a:r>
              <a:rPr lang="ko-KR" altLang="en-US" dirty="0"/>
              <a:t>로 전달 합니다</a:t>
            </a:r>
          </a:p>
        </p:txBody>
      </p:sp>
    </p:spTree>
    <p:extLst>
      <p:ext uri="{BB962C8B-B14F-4D97-AF65-F5344CB8AC3E}">
        <p14:creationId xmlns:p14="http://schemas.microsoft.com/office/powerpoint/2010/main" val="29598243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장단점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역할이 명확히 구분 되어 있어서 유지 보수가 쉽다</a:t>
            </a:r>
            <a:endParaRPr lang="en-US" altLang="ko-KR" dirty="0"/>
          </a:p>
          <a:p>
            <a:pPr lvl="1"/>
            <a:r>
              <a:rPr lang="ko-KR" altLang="en-US" dirty="0"/>
              <a:t>기능 추가 및 확장</a:t>
            </a:r>
            <a:r>
              <a:rPr lang="en-US" altLang="ko-KR" dirty="0"/>
              <a:t>, </a:t>
            </a:r>
            <a:r>
              <a:rPr lang="ko-KR" altLang="en-US" dirty="0"/>
              <a:t>유지 보수가 쉽다</a:t>
            </a:r>
            <a:endParaRPr lang="en-US" altLang="ko-KR" dirty="0"/>
          </a:p>
          <a:p>
            <a:pPr lvl="1"/>
            <a:r>
              <a:rPr lang="ko-KR" altLang="en-US" dirty="0"/>
              <a:t>프론트 백이 서로 독립적으로 개발 이 가능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구조에 대한 이해를 바탕으로 설계가 필요하다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를 명확하게 나누기가 어려운 부분이 있어서 구조 상으로 복잡해 지는 경우가 많다</a:t>
            </a:r>
          </a:p>
        </p:txBody>
      </p:sp>
    </p:spTree>
    <p:extLst>
      <p:ext uri="{BB962C8B-B14F-4D97-AF65-F5344CB8AC3E}">
        <p14:creationId xmlns:p14="http://schemas.microsoft.com/office/powerpoint/2010/main" val="3465256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현재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역할이 명확히 구분 되어 있어서 유지 보수가 쉽다</a:t>
            </a:r>
            <a:endParaRPr lang="en-US" altLang="ko-KR" dirty="0"/>
          </a:p>
          <a:p>
            <a:pPr lvl="1"/>
            <a:r>
              <a:rPr lang="ko-KR" altLang="en-US" dirty="0"/>
              <a:t>기능 추가 및 확장이 쉽다</a:t>
            </a:r>
            <a:endParaRPr lang="en-US" altLang="ko-KR" dirty="0"/>
          </a:p>
          <a:p>
            <a:pPr lvl="1"/>
            <a:r>
              <a:rPr lang="ko-KR" altLang="en-US" dirty="0" err="1"/>
              <a:t>서로간의</a:t>
            </a:r>
            <a:r>
              <a:rPr lang="ko-KR" altLang="en-US" dirty="0"/>
              <a:t> 협업에 좋다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구조에 대한 이해를 바탕으로 설계가 필요하다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를 명확하게 나누기가 어려운 부분이 있어서 구조 상으로 복잡해 지는 경우가 많다</a:t>
            </a:r>
          </a:p>
        </p:txBody>
      </p:sp>
    </p:spTree>
    <p:extLst>
      <p:ext uri="{BB962C8B-B14F-4D97-AF65-F5344CB8AC3E}">
        <p14:creationId xmlns:p14="http://schemas.microsoft.com/office/powerpoint/2010/main" val="116180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박상철 '트로트퀸' 깜짝등장, 섹시 벨리댄서들과 '무조건' 열창 : 네이트뉴스">
            <a:extLst>
              <a:ext uri="{FF2B5EF4-FFF2-40B4-BE49-F238E27FC236}">
                <a16:creationId xmlns:a16="http://schemas.microsoft.com/office/drawing/2014/main" id="{DFF3D2BE-7794-FE36-B717-864971FE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524" y="1207294"/>
            <a:ext cx="7918952" cy="4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960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라우터를 서버에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mainRouter</a:t>
            </a:r>
            <a:r>
              <a:rPr lang="en-US" altLang="ko-KR" dirty="0"/>
              <a:t> </a:t>
            </a:r>
            <a:r>
              <a:rPr lang="ko-KR" altLang="en-US" dirty="0"/>
              <a:t>역할을 할</a:t>
            </a:r>
            <a:r>
              <a:rPr lang="en-US" altLang="ko-KR" dirty="0"/>
              <a:t>, index.js </a:t>
            </a:r>
            <a:r>
              <a:rPr lang="ko-KR" altLang="en-US" dirty="0"/>
              <a:t>모듈을 불러오고 서버에 추가해 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51AD0-FB92-473A-9E24-4BD1A0AFB57A}"/>
              </a:ext>
            </a:extLst>
          </p:cNvPr>
          <p:cNvSpPr txBox="1"/>
          <p:nvPr/>
        </p:nvSpPr>
        <p:spPr>
          <a:xfrm>
            <a:off x="849745" y="2120588"/>
            <a:ext cx="727825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7B8D1B-A5EC-F1F7-826D-621370140920}"/>
              </a:ext>
            </a:extLst>
          </p:cNvPr>
          <p:cNvSpPr/>
          <p:nvPr/>
        </p:nvSpPr>
        <p:spPr>
          <a:xfrm>
            <a:off x="7712363" y="2120587"/>
            <a:ext cx="3871709" cy="936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모듈로 불러오기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Index.js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생략 가능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9613C8-A4FA-6557-3CDF-A83324546CC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948218" y="2588912"/>
            <a:ext cx="1764145" cy="1899961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6D8104-CFC5-4304-0F98-9A99B8467CA1}"/>
              </a:ext>
            </a:extLst>
          </p:cNvPr>
          <p:cNvSpPr/>
          <p:nvPr/>
        </p:nvSpPr>
        <p:spPr>
          <a:xfrm>
            <a:off x="8107900" y="3365847"/>
            <a:ext cx="3871709" cy="2342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주소인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이후에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들어오는 주소가 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/ ‘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들어오면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라우터로 요청을 보내도록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설정해주기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01438DD-2969-C656-C2FF-39C90E8632DC}"/>
              </a:ext>
            </a:extLst>
          </p:cNvPr>
          <p:cNvCxnSpPr>
            <a:cxnSpLocks/>
          </p:cNvCxnSpPr>
          <p:nvPr/>
        </p:nvCxnSpPr>
        <p:spPr>
          <a:xfrm>
            <a:off x="4184073" y="5080000"/>
            <a:ext cx="3943928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5354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통신용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구축하기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7062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통신을 하는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서버를 구축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DB </a:t>
            </a:r>
            <a:r>
              <a:rPr lang="ko-KR" altLang="en-US" dirty="0"/>
              <a:t>통신을 하는 </a:t>
            </a:r>
            <a:r>
              <a:rPr lang="en-US" altLang="ko-KR" dirty="0"/>
              <a:t>Backend </a:t>
            </a:r>
            <a:r>
              <a:rPr lang="ko-KR" altLang="en-US" dirty="0"/>
              <a:t>서버를 구축하고 해당 서버로 부터 데이터를 받아 봅시다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백엔드</a:t>
            </a:r>
            <a:r>
              <a:rPr lang="ko-KR" altLang="en-US" dirty="0"/>
              <a:t> 폴더에 </a:t>
            </a:r>
            <a:r>
              <a:rPr lang="en-US" altLang="ko-KR" dirty="0"/>
              <a:t>DB</a:t>
            </a:r>
            <a:r>
              <a:rPr lang="ko-KR" altLang="en-US" dirty="0"/>
              <a:t>를 컨트롤 하는 </a:t>
            </a:r>
            <a:r>
              <a:rPr lang="en-US" altLang="ko-KR" dirty="0"/>
              <a:t>controllers </a:t>
            </a:r>
            <a:r>
              <a:rPr lang="ko-KR" altLang="en-US" dirty="0"/>
              <a:t>폴더 생성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D8174-47AC-B71A-7322-E2697ED05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77"/>
          <a:stretch/>
        </p:blipFill>
        <p:spPr>
          <a:xfrm>
            <a:off x="887506" y="3666466"/>
            <a:ext cx="2939392" cy="28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696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먼저 모듈부터 설치 합시다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39348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통신용 모듈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dbConnect.js </a:t>
            </a:r>
            <a:r>
              <a:rPr lang="ko-KR" altLang="en-US" dirty="0"/>
              <a:t>라는 </a:t>
            </a:r>
            <a:r>
              <a:rPr lang="en-US" altLang="ko-KR" dirty="0"/>
              <a:t>DB </a:t>
            </a:r>
            <a:r>
              <a:rPr lang="ko-KR" altLang="en-US" dirty="0"/>
              <a:t>통신용 모듈을 작성해 봅시다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9E7FD-3942-2BC6-C5F8-45A6FA1C13ED}"/>
              </a:ext>
            </a:extLst>
          </p:cNvPr>
          <p:cNvSpPr txBox="1"/>
          <p:nvPr/>
        </p:nvSpPr>
        <p:spPr>
          <a:xfrm>
            <a:off x="717177" y="2155827"/>
            <a:ext cx="8570258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'3306'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E1A4-E3E4-055F-07F6-0664F2234BAD}"/>
              </a:ext>
            </a:extLst>
          </p:cNvPr>
          <p:cNvSpPr txBox="1"/>
          <p:nvPr/>
        </p:nvSpPr>
        <p:spPr>
          <a:xfrm>
            <a:off x="6141389" y="5347771"/>
            <a:ext cx="287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controllers/dbConnect.js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9125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통신용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854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컨트롤러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와 통신을 해서 우리가 원하는 데이터를 만들어 주는 </a:t>
            </a:r>
            <a:r>
              <a:rPr lang="en-US" altLang="ko-KR" dirty="0"/>
              <a:t>Controller </a:t>
            </a:r>
            <a:r>
              <a:rPr lang="ko-KR" altLang="en-US" dirty="0"/>
              <a:t>를 작성해 봅시다</a:t>
            </a:r>
            <a:endParaRPr lang="en-US" altLang="ko-KR" dirty="0"/>
          </a:p>
        </p:txBody>
      </p:sp>
      <p:pic>
        <p:nvPicPr>
          <p:cNvPr id="1026" name="Picture 2" descr="MVC 패턴 예제 및 동작방식 정리글">
            <a:extLst>
              <a:ext uri="{FF2B5EF4-FFF2-40B4-BE49-F238E27FC236}">
                <a16:creationId xmlns:a16="http://schemas.microsoft.com/office/drawing/2014/main" id="{F71DA94C-B4A7-608C-7B9D-401518DE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30" y="2290427"/>
            <a:ext cx="8633012" cy="36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307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컨트롤러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 err="1"/>
              <a:t>Constrollers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userController.js 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553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F316D1-3FC5-0616-BD37-452F8B7385C2}"/>
              </a:ext>
            </a:extLst>
          </p:cNvPr>
          <p:cNvSpPr txBox="1"/>
          <p:nvPr/>
        </p:nvSpPr>
        <p:spPr>
          <a:xfrm>
            <a:off x="285750" y="219075"/>
            <a:ext cx="10287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* FROM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mydb.user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F1126-49FA-7DB6-47D1-37FF71EE7423}"/>
              </a:ext>
            </a:extLst>
          </p:cNvPr>
          <p:cNvSpPr txBox="1"/>
          <p:nvPr/>
        </p:nvSpPr>
        <p:spPr>
          <a:xfrm>
            <a:off x="7028495" y="3318162"/>
            <a:ext cx="340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contorollers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/dataController.js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4948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통신용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6938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Routes </a:t>
            </a:r>
            <a:r>
              <a:rPr lang="ko-KR" altLang="en-US" dirty="0"/>
              <a:t>폴더에 </a:t>
            </a:r>
            <a:r>
              <a:rPr lang="en-US" altLang="ko-KR" dirty="0"/>
              <a:t>data.js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48367-2586-104F-72FC-EDCE587D1BF5}"/>
              </a:ext>
            </a:extLst>
          </p:cNvPr>
          <p:cNvSpPr txBox="1"/>
          <p:nvPr/>
        </p:nvSpPr>
        <p:spPr>
          <a:xfrm>
            <a:off x="705394" y="2178376"/>
            <a:ext cx="879565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A9AB3-05C8-7672-7C75-77BAF6F0ADDE}"/>
              </a:ext>
            </a:extLst>
          </p:cNvPr>
          <p:cNvSpPr txBox="1"/>
          <p:nvPr/>
        </p:nvSpPr>
        <p:spPr>
          <a:xfrm>
            <a:off x="7658164" y="5163105"/>
            <a:ext cx="171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routes/data.js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29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4941455" y="230908"/>
            <a:ext cx="6991927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01646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29000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1705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서버에 라우터 등록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4C731-027B-D500-5695-BC419080FDD2}"/>
              </a:ext>
            </a:extLst>
          </p:cNvPr>
          <p:cNvSpPr txBox="1"/>
          <p:nvPr/>
        </p:nvSpPr>
        <p:spPr>
          <a:xfrm>
            <a:off x="682172" y="1328391"/>
            <a:ext cx="1055188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'./routes/posts'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'./routes/data'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'/posts'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2B9BD-1D36-DF7D-CE3B-5514C00A382C}"/>
              </a:ext>
            </a:extLst>
          </p:cNvPr>
          <p:cNvSpPr txBox="1"/>
          <p:nvPr/>
        </p:nvSpPr>
        <p:spPr>
          <a:xfrm>
            <a:off x="10208818" y="449544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5929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03837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B51331-EACE-3E8E-A83D-9172B3FE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7" y="465753"/>
            <a:ext cx="5551047" cy="14945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80F4F-3E53-2245-F03D-BBDF1694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06" y="2076378"/>
            <a:ext cx="5202567" cy="4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480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 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대처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479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13F269-1B58-1748-8762-039254C4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1" y="2268227"/>
            <a:ext cx="7868748" cy="2676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01C01-7280-807A-B5AD-83981AEA1A4E}"/>
              </a:ext>
            </a:extLst>
          </p:cNvPr>
          <p:cNvSpPr txBox="1"/>
          <p:nvPr/>
        </p:nvSpPr>
        <p:spPr>
          <a:xfrm>
            <a:off x="8464539" y="2268227"/>
            <a:ext cx="3334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https://1mini2.tistory.com/88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6CAF5-F14E-3D1A-1799-03CB665F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59" y="5321511"/>
            <a:ext cx="11736682" cy="6018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671E9A-984F-1979-F8D1-38B27ED21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91" y="292586"/>
            <a:ext cx="717332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107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100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서비스를 위한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0CB28-3C07-38FC-A498-80DB50B2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45" y="1576011"/>
            <a:ext cx="10542838" cy="24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00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테스트를 위한 기본 데이터 삽입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C622A-7481-7D4C-D478-60E8D575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46000"/>
            <a:ext cx="11107417" cy="914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04D188-6903-8490-FD03-CCFFECB0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2825857"/>
            <a:ext cx="6866864" cy="14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815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작업 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04329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용 컨트롤러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Controllers </a:t>
            </a:r>
            <a:r>
              <a:rPr lang="ko-KR" altLang="en-US" dirty="0"/>
              <a:t>폴더에 </a:t>
            </a:r>
            <a:r>
              <a:rPr lang="en-US" altLang="ko-KR" dirty="0"/>
              <a:t>boardController.js</a:t>
            </a:r>
            <a:r>
              <a:rPr lang="ko-KR" altLang="en-US" dirty="0"/>
              <a:t> 작성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48367-2586-104F-72FC-EDCE587D1BF5}"/>
              </a:ext>
            </a:extLst>
          </p:cNvPr>
          <p:cNvSpPr txBox="1"/>
          <p:nvPr/>
        </p:nvSpPr>
        <p:spPr>
          <a:xfrm>
            <a:off x="705394" y="2178376"/>
            <a:ext cx="8795657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getAllArticles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* FROM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mydb.board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A9AB3-05C8-7672-7C75-77BAF6F0ADDE}"/>
              </a:ext>
            </a:extLst>
          </p:cNvPr>
          <p:cNvSpPr txBox="1"/>
          <p:nvPr/>
        </p:nvSpPr>
        <p:spPr>
          <a:xfrm>
            <a:off x="5777112" y="5347771"/>
            <a:ext cx="35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Controllers/boardContoroller.js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67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stCxn id="10242" idx="3"/>
            <a:endCxn id="5" idx="1"/>
          </p:cNvCxnSpPr>
          <p:nvPr/>
        </p:nvCxnSpPr>
        <p:spPr>
          <a:xfrm flipV="1">
            <a:off x="5975381" y="2489215"/>
            <a:ext cx="776401" cy="1052929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routes </a:t>
            </a:r>
            <a:r>
              <a:rPr lang="ko-KR" altLang="en-US" dirty="0"/>
              <a:t>폴더에 </a:t>
            </a:r>
            <a:r>
              <a:rPr lang="en-US" altLang="ko-KR" dirty="0"/>
              <a:t>dbBoard.js </a:t>
            </a:r>
            <a:r>
              <a:rPr lang="ko-KR" altLang="en-US" dirty="0"/>
              <a:t>라우터 작성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48367-2586-104F-72FC-EDCE587D1BF5}"/>
              </a:ext>
            </a:extLst>
          </p:cNvPr>
          <p:cNvSpPr txBox="1"/>
          <p:nvPr/>
        </p:nvSpPr>
        <p:spPr>
          <a:xfrm>
            <a:off x="705394" y="2178376"/>
            <a:ext cx="879565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getAll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getAllArticles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E8E2D-DE73-1B9E-BDF2-F1263995E75A}"/>
              </a:ext>
            </a:extLst>
          </p:cNvPr>
          <p:cNvSpPr txBox="1"/>
          <p:nvPr/>
        </p:nvSpPr>
        <p:spPr>
          <a:xfrm>
            <a:off x="7347256" y="5163105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149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서버에 라우터 등록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10516-E111-FF03-CDC4-E03A9D79CC84}"/>
              </a:ext>
            </a:extLst>
          </p:cNvPr>
          <p:cNvSpPr txBox="1"/>
          <p:nvPr/>
        </p:nvSpPr>
        <p:spPr>
          <a:xfrm>
            <a:off x="682172" y="1328391"/>
            <a:ext cx="1055188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01D33-CBF1-8400-1EC4-CCDCCBE61615}"/>
              </a:ext>
            </a:extLst>
          </p:cNvPr>
          <p:cNvSpPr txBox="1"/>
          <p:nvPr/>
        </p:nvSpPr>
        <p:spPr>
          <a:xfrm>
            <a:off x="10208818" y="449544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4538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포스트 맨으로 테스트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161E1-AA9F-3E9B-0FF8-05B02113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971" y="0"/>
            <a:ext cx="574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7814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dbBoard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생성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파일을 카피해서 쓰기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db_board.ejs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글쓰기 모드로 이동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5A7E0-CA4E-F343-5D81-476AD9546094}"/>
              </a:ext>
            </a:extLst>
          </p:cNvPr>
          <p:cNvSpPr txBox="1"/>
          <p:nvPr/>
        </p:nvSpPr>
        <p:spPr>
          <a:xfrm>
            <a:off x="722810" y="3022601"/>
            <a:ext cx="8604069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&lt;%=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1365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데이터를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받아서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출력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9033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페이지 작업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로 부터 데이터를 받아서 </a:t>
            </a:r>
            <a:r>
              <a:rPr lang="en-US" altLang="ko-KR" dirty="0"/>
              <a:t>EJS </a:t>
            </a:r>
            <a:r>
              <a:rPr lang="ko-KR" altLang="en-US" dirty="0"/>
              <a:t>에 전달하는 라우터 작성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F53C0-FA32-45FF-4E26-E53FAB069CC6}"/>
              </a:ext>
            </a:extLst>
          </p:cNvPr>
          <p:cNvSpPr txBox="1"/>
          <p:nvPr/>
        </p:nvSpPr>
        <p:spPr>
          <a:xfrm>
            <a:off x="722812" y="2274838"/>
            <a:ext cx="8934994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getAllArticles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79A4E-A161-26D3-9C98-E4C45B007D5C}"/>
              </a:ext>
            </a:extLst>
          </p:cNvPr>
          <p:cNvSpPr txBox="1"/>
          <p:nvPr/>
        </p:nvSpPr>
        <p:spPr>
          <a:xfrm>
            <a:off x="7382090" y="3907115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547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0726025-9008-154B-8154-03562520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899759"/>
            <a:ext cx="1111722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81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오늘의짤 l 물음표짤, 어이없는짤, 황당짤털이 : 네이버 블로그">
            <a:extLst>
              <a:ext uri="{FF2B5EF4-FFF2-40B4-BE49-F238E27FC236}">
                <a16:creationId xmlns:a16="http://schemas.microsoft.com/office/drawing/2014/main" id="{C0D768EA-C461-F7F7-9655-D5BF0D149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816" y="727303"/>
            <a:ext cx="5332368" cy="555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534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부터 받아오는 데이터 찍어보기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에서 데이터가 잘 들어오는지 확인해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F53C0-FA32-45FF-4E26-E53FAB069CC6}"/>
              </a:ext>
            </a:extLst>
          </p:cNvPr>
          <p:cNvSpPr txBox="1"/>
          <p:nvPr/>
        </p:nvSpPr>
        <p:spPr>
          <a:xfrm>
            <a:off x="722812" y="2274838"/>
            <a:ext cx="893499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getAllArticles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79A4E-A161-26D3-9C98-E4C45B007D5C}"/>
              </a:ext>
            </a:extLst>
          </p:cNvPr>
          <p:cNvSpPr txBox="1"/>
          <p:nvPr/>
        </p:nvSpPr>
        <p:spPr>
          <a:xfrm>
            <a:off x="7382090" y="4090367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E3745A-B949-7BF7-3654-B04A6EBD0407}"/>
              </a:ext>
            </a:extLst>
          </p:cNvPr>
          <p:cNvSpPr/>
          <p:nvPr/>
        </p:nvSpPr>
        <p:spPr>
          <a:xfrm>
            <a:off x="1219200" y="3378926"/>
            <a:ext cx="2795451" cy="357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952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부터 받아오는 데이터 찍어보기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아하</a:t>
            </a:r>
            <a:r>
              <a:rPr lang="en-US" altLang="ko-KR" dirty="0"/>
              <a:t>! </a:t>
            </a:r>
            <a:r>
              <a:rPr lang="ko-KR" altLang="en-US" dirty="0"/>
              <a:t>키가 컬럼 명을 그대로 받아오기 때문에 대문자로 변경이 되었군요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991DB-2556-A119-F747-956AA900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3" y="2198856"/>
            <a:ext cx="3505689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3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573FB1-3A43-37C1-0146-B8B94AC8EACA}"/>
              </a:ext>
            </a:extLst>
          </p:cNvPr>
          <p:cNvSpPr/>
          <p:nvPr/>
        </p:nvSpPr>
        <p:spPr>
          <a:xfrm>
            <a:off x="5975381" y="230908"/>
            <a:ext cx="5958001" cy="6493165"/>
          </a:xfrm>
          <a:prstGeom prst="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2ECB74-7725-6092-7F63-BBADDF3D90B2}"/>
              </a:ext>
            </a:extLst>
          </p:cNvPr>
          <p:cNvSpPr/>
          <p:nvPr/>
        </p:nvSpPr>
        <p:spPr>
          <a:xfrm>
            <a:off x="6751782" y="1671811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D81B-2FB0-F32F-3644-C1EF03850AA7}"/>
              </a:ext>
            </a:extLst>
          </p:cNvPr>
          <p:cNvSpPr txBox="1"/>
          <p:nvPr/>
        </p:nvSpPr>
        <p:spPr>
          <a:xfrm>
            <a:off x="7949143" y="37881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B4F84-AE65-CD25-FD6E-53DA671EC996}"/>
              </a:ext>
            </a:extLst>
          </p:cNvPr>
          <p:cNvSpPr/>
          <p:nvPr/>
        </p:nvSpPr>
        <p:spPr>
          <a:xfrm>
            <a:off x="6751782" y="4031702"/>
            <a:ext cx="5181600" cy="1634807"/>
          </a:xfrm>
          <a:prstGeom prst="round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교통경찰 - 해시넷">
            <a:extLst>
              <a:ext uri="{FF2B5EF4-FFF2-40B4-BE49-F238E27FC236}">
                <a16:creationId xmlns:a16="http://schemas.microsoft.com/office/drawing/2014/main" id="{65053316-4B03-1FA6-4147-262DC816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17" y="2566300"/>
            <a:ext cx="2932864" cy="19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303516-6375-2D91-B02C-1B3036667047}"/>
              </a:ext>
            </a:extLst>
          </p:cNvPr>
          <p:cNvSpPr/>
          <p:nvPr/>
        </p:nvSpPr>
        <p:spPr>
          <a:xfrm>
            <a:off x="3193473" y="3493654"/>
            <a:ext cx="1646382" cy="833132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ROUTER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5B9B50-CB7D-E307-FB79-C00032F93C96}"/>
              </a:ext>
            </a:extLst>
          </p:cNvPr>
          <p:cNvSpPr/>
          <p:nvPr/>
        </p:nvSpPr>
        <p:spPr>
          <a:xfrm>
            <a:off x="147782" y="2630031"/>
            <a:ext cx="2894735" cy="172724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http://localhost:4000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/users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995856-C4AA-185E-25B6-2E7EAD11DCD7}"/>
              </a:ext>
            </a:extLst>
          </p:cNvPr>
          <p:cNvCxnSpPr>
            <a:cxnSpLocks/>
            <a:stCxn id="10242" idx="3"/>
            <a:endCxn id="7" idx="1"/>
          </p:cNvCxnSpPr>
          <p:nvPr/>
        </p:nvCxnSpPr>
        <p:spPr>
          <a:xfrm>
            <a:off x="5975381" y="3542144"/>
            <a:ext cx="776401" cy="1306962"/>
          </a:xfrm>
          <a:prstGeom prst="bentConnector3">
            <a:avLst/>
          </a:prstGeom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EJS </a:t>
            </a:r>
            <a:r>
              <a:rPr lang="ko-KR" altLang="en-US" dirty="0"/>
              <a:t>파일을 변경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3A59A-6E46-B133-D1AE-72B19FE97C1C}"/>
              </a:ext>
            </a:extLst>
          </p:cNvPr>
          <p:cNvSpPr txBox="1"/>
          <p:nvPr/>
        </p:nvSpPr>
        <p:spPr>
          <a:xfrm>
            <a:off x="670560" y="2337455"/>
            <a:ext cx="418011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172C7F-FD95-249B-FE34-3FCD82A64412}"/>
              </a:ext>
            </a:extLst>
          </p:cNvPr>
          <p:cNvSpPr txBox="1"/>
          <p:nvPr/>
        </p:nvSpPr>
        <p:spPr>
          <a:xfrm>
            <a:off x="6509657" y="2337455"/>
            <a:ext cx="418011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3AD9F5-A9F3-2D7E-8CF1-555605B7B259}"/>
              </a:ext>
            </a:extLst>
          </p:cNvPr>
          <p:cNvSpPr/>
          <p:nvPr/>
        </p:nvSpPr>
        <p:spPr>
          <a:xfrm>
            <a:off x="5367447" y="2922880"/>
            <a:ext cx="679269" cy="583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5680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7A4238-C8EC-D314-238C-82448345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418680"/>
            <a:ext cx="11355385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481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오예 - Home | Facebook">
            <a:extLst>
              <a:ext uri="{FF2B5EF4-FFF2-40B4-BE49-F238E27FC236}">
                <a16:creationId xmlns:a16="http://schemas.microsoft.com/office/drawing/2014/main" id="{9A23D80C-595B-EFD1-4D5D-C1EADBBB6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48" y="963929"/>
            <a:ext cx="7397704" cy="41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092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1795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쓰기용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생성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 err="1"/>
              <a:t>board_write.ejs</a:t>
            </a:r>
            <a:r>
              <a:rPr lang="en-US" altLang="ko-KR" dirty="0"/>
              <a:t> </a:t>
            </a:r>
            <a:r>
              <a:rPr lang="ko-KR" altLang="en-US" dirty="0"/>
              <a:t>파일을 재사용 하기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dbBoard_write.ejs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Form </a:t>
            </a:r>
            <a:r>
              <a:rPr lang="ko-KR" altLang="en-US" dirty="0"/>
              <a:t>태그의 </a:t>
            </a:r>
            <a:r>
              <a:rPr lang="en-US" altLang="ko-KR" dirty="0"/>
              <a:t>action </a:t>
            </a:r>
            <a:r>
              <a:rPr lang="ko-KR" altLang="en-US" dirty="0"/>
              <a:t>주소를 </a:t>
            </a:r>
            <a:r>
              <a:rPr lang="en-US" altLang="ko-KR" dirty="0" err="1"/>
              <a:t>dbBoard</a:t>
            </a:r>
            <a:r>
              <a:rPr lang="en-US" altLang="ko-KR" dirty="0"/>
              <a:t> </a:t>
            </a:r>
            <a:r>
              <a:rPr lang="ko-KR" altLang="en-US" dirty="0"/>
              <a:t>용으로 변경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0F196-7874-2306-36A9-D29ED5913E01}"/>
              </a:ext>
            </a:extLst>
          </p:cNvPr>
          <p:cNvSpPr txBox="1"/>
          <p:nvPr/>
        </p:nvSpPr>
        <p:spPr>
          <a:xfrm>
            <a:off x="696685" y="3024277"/>
            <a:ext cx="919625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513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쓰기 모드로 이동하는 주소 라우팅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 GET </a:t>
            </a:r>
            <a:r>
              <a:rPr lang="ko-KR" altLang="en-US" dirty="0"/>
              <a:t>방식 </a:t>
            </a:r>
            <a:r>
              <a:rPr lang="en-US" altLang="ko-KR" dirty="0" err="1"/>
              <a:t>dbBoard</a:t>
            </a:r>
            <a:r>
              <a:rPr lang="en-US" altLang="ko-KR" dirty="0"/>
              <a:t>/write </a:t>
            </a:r>
            <a:r>
              <a:rPr lang="ko-KR" altLang="en-US" dirty="0"/>
              <a:t>라는 주소 요청이 들어오면 글 쓰기 페이지로 이동하는 라우터 만들기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B44BB-5887-1F32-FB6C-F7891E22401F}"/>
              </a:ext>
            </a:extLst>
          </p:cNvPr>
          <p:cNvSpPr txBox="1"/>
          <p:nvPr/>
        </p:nvSpPr>
        <p:spPr>
          <a:xfrm>
            <a:off x="775062" y="2918936"/>
            <a:ext cx="964909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ADFA1-D0DB-04C8-DA5B-7C4C62E000A5}"/>
              </a:ext>
            </a:extLst>
          </p:cNvPr>
          <p:cNvSpPr txBox="1"/>
          <p:nvPr/>
        </p:nvSpPr>
        <p:spPr>
          <a:xfrm>
            <a:off x="8070067" y="3380601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0192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받기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0413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보낸 주소 라우터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해당 주소 값으로 </a:t>
            </a:r>
            <a:r>
              <a:rPr lang="en-US" altLang="ko-KR" dirty="0"/>
              <a:t>form </a:t>
            </a:r>
            <a:r>
              <a:rPr lang="ko-KR" altLang="en-US" dirty="0"/>
              <a:t>태그 데이터가 잘 들어오는지 확인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B44BB-5887-1F32-FB6C-F7891E22401F}"/>
              </a:ext>
            </a:extLst>
          </p:cNvPr>
          <p:cNvSpPr txBox="1"/>
          <p:nvPr/>
        </p:nvSpPr>
        <p:spPr>
          <a:xfrm>
            <a:off x="775062" y="2189461"/>
            <a:ext cx="964909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ADFA1-D0DB-04C8-DA5B-7C4C62E000A5}"/>
              </a:ext>
            </a:extLst>
          </p:cNvPr>
          <p:cNvSpPr txBox="1"/>
          <p:nvPr/>
        </p:nvSpPr>
        <p:spPr>
          <a:xfrm>
            <a:off x="8070067" y="2651126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8B3993-3484-DC34-EBEC-E800E89B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" y="3316525"/>
            <a:ext cx="82689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084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글을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등록하는 컨트롤러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/>
              <a:t>데이터는 잘 들어오므로 해당 데이터를 </a:t>
            </a:r>
            <a:r>
              <a:rPr lang="en-US" altLang="ko-KR"/>
              <a:t>DB</a:t>
            </a:r>
            <a:r>
              <a:rPr lang="ko-KR" altLang="en-US"/>
              <a:t>에 등록하는 컨트롤러 작업</a:t>
            </a:r>
            <a:r>
              <a:rPr lang="en-US" altLang="ko-KR"/>
              <a:t>!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33282-A08C-737F-8D98-28EA92183800}"/>
              </a:ext>
            </a:extLst>
          </p:cNvPr>
          <p:cNvSpPr txBox="1"/>
          <p:nvPr/>
        </p:nvSpPr>
        <p:spPr>
          <a:xfrm>
            <a:off x="226262" y="2245531"/>
            <a:ext cx="1189976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`INSERT INTO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mydb.board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(TITLE, CONTENT) VALUES ('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5AA8C-6D3B-EFF0-B596-2DE53AAFBFB7}"/>
              </a:ext>
            </a:extLst>
          </p:cNvPr>
          <p:cNvSpPr txBox="1"/>
          <p:nvPr/>
        </p:nvSpPr>
        <p:spPr>
          <a:xfrm>
            <a:off x="8380974" y="4090367"/>
            <a:ext cx="35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Controllers/boardContoroller.js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313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컨트롤러를 사용하도록 라우터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B44BB-5887-1F32-FB6C-F7891E22401F}"/>
              </a:ext>
            </a:extLst>
          </p:cNvPr>
          <p:cNvSpPr txBox="1"/>
          <p:nvPr/>
        </p:nvSpPr>
        <p:spPr>
          <a:xfrm>
            <a:off x="775062" y="1528093"/>
            <a:ext cx="9649097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protocol41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글 쓰기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글 제목 또는 내용이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ADFA1-D0DB-04C8-DA5B-7C4C62E000A5}"/>
              </a:ext>
            </a:extLst>
          </p:cNvPr>
          <p:cNvSpPr txBox="1"/>
          <p:nvPr/>
        </p:nvSpPr>
        <p:spPr>
          <a:xfrm>
            <a:off x="8070067" y="5524955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77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엔진 적용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서버에서 데이터를 바로 받아서 그릴 수 있는 뷰 엔진을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DC38C-C90E-1A3A-6192-3BE4B94A1FC7}"/>
              </a:ext>
            </a:extLst>
          </p:cNvPr>
          <p:cNvSpPr txBox="1"/>
          <p:nvPr/>
        </p:nvSpPr>
        <p:spPr>
          <a:xfrm>
            <a:off x="748145" y="2145360"/>
            <a:ext cx="9374909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DFBBA0-9EDD-1848-3301-BB0DC4BB27BD}"/>
              </a:ext>
            </a:extLst>
          </p:cNvPr>
          <p:cNvSpPr/>
          <p:nvPr/>
        </p:nvSpPr>
        <p:spPr>
          <a:xfrm>
            <a:off x="7693890" y="2498800"/>
            <a:ext cx="4147128" cy="2876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뷰엔진을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ejs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세팅한다는 코드 추가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코드를 추가하면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알아서 프로젝트 폴더의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인식하게 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ejs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찾아가죠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5828C3A-A748-9CDE-CB52-8DD65ABF58E2}"/>
              </a:ext>
            </a:extLst>
          </p:cNvPr>
          <p:cNvCxnSpPr>
            <a:cxnSpLocks/>
          </p:cNvCxnSpPr>
          <p:nvPr/>
        </p:nvCxnSpPr>
        <p:spPr>
          <a:xfrm flipV="1">
            <a:off x="4719782" y="3048000"/>
            <a:ext cx="2974108" cy="95134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750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0323A6-EA01-5755-871E-E90C9CA5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44" y="469262"/>
            <a:ext cx="9509565" cy="59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90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수정하기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2785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용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생성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 err="1"/>
              <a:t>board_modify.ejs</a:t>
            </a:r>
            <a:r>
              <a:rPr lang="en-US" altLang="ko-KR" dirty="0"/>
              <a:t> </a:t>
            </a:r>
            <a:r>
              <a:rPr lang="ko-KR" altLang="en-US" dirty="0"/>
              <a:t>파일을 재사용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dbBoard</a:t>
            </a:r>
            <a:r>
              <a:rPr lang="en-US" altLang="ko-KR" dirty="0">
                <a:sym typeface="Wingdings" panose="05000000000000000000" pitchFamily="2" charset="2"/>
              </a:rPr>
              <a:t>_</a:t>
            </a:r>
            <a:r>
              <a:rPr lang="en-US" altLang="ko-KR" dirty="0"/>
              <a:t> </a:t>
            </a:r>
            <a:r>
              <a:rPr lang="en-US" altLang="ko-KR" dirty="0" err="1"/>
              <a:t>modify</a:t>
            </a:r>
            <a:r>
              <a:rPr lang="en-US" altLang="ko-KR" dirty="0" err="1">
                <a:sym typeface="Wingdings" panose="05000000000000000000" pitchFamily="2" charset="2"/>
              </a:rPr>
              <a:t>.ejs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Form </a:t>
            </a:r>
            <a:r>
              <a:rPr lang="ko-KR" altLang="en-US" dirty="0"/>
              <a:t>태그의 </a:t>
            </a:r>
            <a:r>
              <a:rPr lang="en-US" altLang="ko-KR" dirty="0"/>
              <a:t>action </a:t>
            </a:r>
            <a:r>
              <a:rPr lang="ko-KR" altLang="en-US" dirty="0"/>
              <a:t>주소를 </a:t>
            </a:r>
            <a:r>
              <a:rPr lang="en-US" altLang="ko-KR" dirty="0" err="1"/>
              <a:t>dbBoard</a:t>
            </a:r>
            <a:r>
              <a:rPr lang="en-US" altLang="ko-KR" dirty="0"/>
              <a:t> </a:t>
            </a:r>
            <a:r>
              <a:rPr lang="ko-KR" altLang="en-US" dirty="0"/>
              <a:t>용으로 변경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title </a:t>
            </a:r>
            <a:r>
              <a:rPr lang="ko-KR" altLang="en-US" dirty="0"/>
              <a:t>과 </a:t>
            </a:r>
            <a:r>
              <a:rPr lang="en-US" altLang="ko-KR" dirty="0"/>
              <a:t>content </a:t>
            </a:r>
            <a:r>
              <a:rPr lang="ko-KR" altLang="en-US" dirty="0"/>
              <a:t>도 대문자로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2682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FBD4A-4046-AA55-26B0-0540BEC620A7}"/>
              </a:ext>
            </a:extLst>
          </p:cNvPr>
          <p:cNvSpPr txBox="1"/>
          <p:nvPr/>
        </p:nvSpPr>
        <p:spPr>
          <a:xfrm>
            <a:off x="165463" y="1110572"/>
            <a:ext cx="1186107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/modify/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ID_PK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수정하기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234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모드로 이동하는 주소 라우팅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 GET </a:t>
            </a:r>
            <a:r>
              <a:rPr lang="ko-KR" altLang="en-US" dirty="0"/>
              <a:t>방식 </a:t>
            </a:r>
            <a:r>
              <a:rPr lang="en-US" altLang="ko-KR" dirty="0" err="1"/>
              <a:t>dbBoard</a:t>
            </a:r>
            <a:r>
              <a:rPr lang="en-US" altLang="ko-KR" dirty="0"/>
              <a:t>/modify </a:t>
            </a:r>
            <a:r>
              <a:rPr lang="ko-KR" altLang="en-US" dirty="0"/>
              <a:t>라는 주소 요청이 들어오면 글 쓰기 페이지로 이동하는 라우터 만들기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B44BB-5887-1F32-FB6C-F7891E22401F}"/>
              </a:ext>
            </a:extLst>
          </p:cNvPr>
          <p:cNvSpPr txBox="1"/>
          <p:nvPr/>
        </p:nvSpPr>
        <p:spPr>
          <a:xfrm>
            <a:off x="775062" y="2918936"/>
            <a:ext cx="964909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161B4-8930-4EE9-61D4-F0FA798B24F4}"/>
              </a:ext>
            </a:extLst>
          </p:cNvPr>
          <p:cNvSpPr txBox="1"/>
          <p:nvPr/>
        </p:nvSpPr>
        <p:spPr>
          <a:xfrm>
            <a:off x="8070067" y="3356969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023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모드로 이동하는 주소 라우팅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하지만 아직은 작동을 안 할 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특정 글의 내용을 전달 해야 하는데</a:t>
            </a:r>
            <a:r>
              <a:rPr lang="en-US" altLang="ko-KR" dirty="0"/>
              <a:t>, </a:t>
            </a:r>
            <a:r>
              <a:rPr lang="ko-KR" altLang="en-US" dirty="0"/>
              <a:t>아직 </a:t>
            </a:r>
            <a:r>
              <a:rPr lang="en-US" altLang="ko-KR" dirty="0"/>
              <a:t>DB </a:t>
            </a:r>
            <a:r>
              <a:rPr lang="ko-KR" altLang="en-US" dirty="0"/>
              <a:t>내에서 특정 게시글을 찾아주는 컨트롤러 기능이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만들러 가시죠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9227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ID_PK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값으로 특정 글을 찾는 컨트롤러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96223-31EA-8C76-96CC-3A212CF478D2}"/>
              </a:ext>
            </a:extLst>
          </p:cNvPr>
          <p:cNvSpPr txBox="1"/>
          <p:nvPr/>
        </p:nvSpPr>
        <p:spPr>
          <a:xfrm>
            <a:off x="627017" y="1399125"/>
            <a:ext cx="9396549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`SELECT * FROM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mydb.board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WHERE ID_PK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48E6-5E3E-D5CB-8063-244F30807EF2}"/>
              </a:ext>
            </a:extLst>
          </p:cNvPr>
          <p:cNvSpPr txBox="1"/>
          <p:nvPr/>
        </p:nvSpPr>
        <p:spPr>
          <a:xfrm>
            <a:off x="6325751" y="3481253"/>
            <a:ext cx="35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Controllers/boardContoroller.js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5571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변경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96223-31EA-8C76-96CC-3A212CF478D2}"/>
              </a:ext>
            </a:extLst>
          </p:cNvPr>
          <p:cNvSpPr txBox="1"/>
          <p:nvPr/>
        </p:nvSpPr>
        <p:spPr>
          <a:xfrm>
            <a:off x="627017" y="1399125"/>
            <a:ext cx="939654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8E8C6-D12F-7EC7-EADE-A762D72E8CF9}"/>
              </a:ext>
            </a:extLst>
          </p:cNvPr>
          <p:cNvSpPr txBox="1"/>
          <p:nvPr/>
        </p:nvSpPr>
        <p:spPr>
          <a:xfrm>
            <a:off x="7773976" y="2921092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40239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58A381-4478-BA08-F54C-8B1562DC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747338"/>
            <a:ext cx="9659698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833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페이지에서 전달 된 값으로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ID_PK </a:t>
            </a:r>
            <a:r>
              <a:rPr lang="ko-KR" altLang="en-US" dirty="0"/>
              <a:t>값을 받아서 해당 </a:t>
            </a:r>
            <a:r>
              <a:rPr lang="en-US" altLang="ko-KR" dirty="0"/>
              <a:t>ID</a:t>
            </a:r>
            <a:r>
              <a:rPr lang="ko-KR" altLang="en-US" dirty="0"/>
              <a:t>를 가지는 </a:t>
            </a:r>
            <a:r>
              <a:rPr lang="en-US" altLang="ko-KR" dirty="0"/>
              <a:t>DB</a:t>
            </a:r>
            <a:r>
              <a:rPr lang="ko-KR" altLang="en-US" dirty="0"/>
              <a:t>를 </a:t>
            </a:r>
            <a:r>
              <a:rPr lang="en-US" altLang="ko-KR" dirty="0"/>
              <a:t>UPDATE </a:t>
            </a:r>
            <a:r>
              <a:rPr lang="ko-KR" altLang="en-US" dirty="0"/>
              <a:t>해주면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컨트롤러 작업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FE85A-878C-D1CA-B8F6-3B23DED642B8}"/>
              </a:ext>
            </a:extLst>
          </p:cNvPr>
          <p:cNvSpPr txBox="1"/>
          <p:nvPr/>
        </p:nvSpPr>
        <p:spPr>
          <a:xfrm>
            <a:off x="740228" y="2950925"/>
            <a:ext cx="10676709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`UPDATE mydb1.board SET TITLE = '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CONTENT = '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WHERE ID_PK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52CA-99E7-E8BF-4967-14A5B940EF6D}"/>
              </a:ext>
            </a:extLst>
          </p:cNvPr>
          <p:cNvSpPr txBox="1"/>
          <p:nvPr/>
        </p:nvSpPr>
        <p:spPr>
          <a:xfrm>
            <a:off x="7719730" y="5347771"/>
            <a:ext cx="35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Controllers/boardContoroller.js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183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폴더 생성 </a:t>
            </a:r>
            <a:r>
              <a:rPr lang="en-US" altLang="ko-KR" dirty="0"/>
              <a:t>&amp; </a:t>
            </a:r>
            <a:r>
              <a:rPr lang="ko-KR" altLang="en-US" dirty="0"/>
              <a:t>뷰 파일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파일이 저장되는 </a:t>
            </a:r>
            <a:r>
              <a:rPr lang="en-US" altLang="ko-KR" dirty="0"/>
              <a:t>views </a:t>
            </a:r>
            <a:r>
              <a:rPr lang="ko-KR" altLang="en-US" dirty="0"/>
              <a:t>폴더 생성하기</a:t>
            </a:r>
            <a:endParaRPr lang="en-US" altLang="ko-KR" dirty="0"/>
          </a:p>
          <a:p>
            <a:r>
              <a:rPr lang="ko-KR" altLang="en-US" dirty="0"/>
              <a:t>메인 페이지를 위한 </a:t>
            </a:r>
            <a:r>
              <a:rPr lang="en-US" altLang="ko-KR" dirty="0" err="1"/>
              <a:t>index.ejs</a:t>
            </a:r>
            <a:r>
              <a:rPr lang="en-US" altLang="ko-KR" dirty="0"/>
              <a:t> </a:t>
            </a:r>
            <a:r>
              <a:rPr lang="ko-KR" altLang="en-US" dirty="0"/>
              <a:t>파일과 회원</a:t>
            </a:r>
            <a:r>
              <a:rPr lang="en-US" altLang="ko-KR" dirty="0"/>
              <a:t> </a:t>
            </a:r>
            <a:r>
              <a:rPr lang="ko-KR" altLang="en-US" dirty="0"/>
              <a:t>서비스를 위한 </a:t>
            </a:r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파일 생성 하기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4F5094-C68B-1A9D-5BFF-2C0F88E0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2" y="3607760"/>
            <a:ext cx="5579051" cy="17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68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글을 수정하는 라우터 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B752B-A16C-8D65-FB15-5637D82BF54F}"/>
              </a:ext>
            </a:extLst>
          </p:cNvPr>
          <p:cNvSpPr txBox="1"/>
          <p:nvPr/>
        </p:nvSpPr>
        <p:spPr>
          <a:xfrm>
            <a:off x="661850" y="1440661"/>
            <a:ext cx="998002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protocol41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글 수정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글 제목 또는 내용이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0FD18-AD04-C4B0-B3F6-0B4DE40D6ED2}"/>
              </a:ext>
            </a:extLst>
          </p:cNvPr>
          <p:cNvSpPr txBox="1"/>
          <p:nvPr/>
        </p:nvSpPr>
        <p:spPr>
          <a:xfrm>
            <a:off x="8392285" y="5133069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routes/dbBoard.js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703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e Did It | We Did It Reddit! | Know Your Meme">
            <a:extLst>
              <a:ext uri="{FF2B5EF4-FFF2-40B4-BE49-F238E27FC236}">
                <a16:creationId xmlns:a16="http://schemas.microsoft.com/office/drawing/2014/main" id="{4AA05FB3-F472-81FD-B9DD-00B545634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60" y="780098"/>
            <a:ext cx="6336079" cy="41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0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구현하기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763AB3-0252-BD68-6E03-50AE695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ko-KR" altLang="en-US" dirty="0"/>
              <a:t>삭제 버튼을 누르면 삭제 처리하시면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 </a:t>
            </a:r>
            <a:r>
              <a:rPr lang="ko-KR" altLang="en-US" dirty="0" err="1"/>
              <a:t>처럼</a:t>
            </a:r>
            <a:r>
              <a:rPr lang="ko-KR" altLang="en-US" dirty="0"/>
              <a:t> 제목을 이용해서 지우는 것이 아니라 </a:t>
            </a:r>
            <a:r>
              <a:rPr lang="en-US" altLang="ko-KR" dirty="0"/>
              <a:t>ID_PK </a:t>
            </a:r>
            <a:r>
              <a:rPr lang="ko-KR" altLang="en-US" dirty="0"/>
              <a:t>를 사용해서 삭제 처리 해주세요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7788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세팅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00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파일에 데이터 전달하기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파일에 </a:t>
            </a:r>
            <a:r>
              <a:rPr lang="ko-KR" altLang="en-US" dirty="0" err="1"/>
              <a:t>백엔드</a:t>
            </a:r>
            <a:r>
              <a:rPr lang="ko-KR" altLang="en-US" dirty="0"/>
              <a:t> 데이터를 전달하려면</a:t>
            </a:r>
            <a:r>
              <a:rPr lang="en-US" altLang="ko-KR" dirty="0"/>
              <a:t>, </a:t>
            </a:r>
            <a:r>
              <a:rPr lang="en-US" altLang="ko-KR" dirty="0" err="1"/>
              <a:t>res.render</a:t>
            </a:r>
            <a:r>
              <a:rPr lang="en-US" altLang="ko-KR" dirty="0"/>
              <a:t> </a:t>
            </a:r>
            <a:r>
              <a:rPr lang="ko-KR" altLang="en-US" dirty="0"/>
              <a:t>메소드의 두 번째 인자로 객체를 전달하고 해당 객체에 데이터를 넣어 주면 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77329-79DB-BA17-50EA-5FD42C8CB55F}"/>
              </a:ext>
            </a:extLst>
          </p:cNvPr>
          <p:cNvSpPr txBox="1"/>
          <p:nvPr/>
        </p:nvSpPr>
        <p:spPr>
          <a:xfrm>
            <a:off x="720435" y="2980015"/>
            <a:ext cx="798945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데이터는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보냈어요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B2C6D-6246-48A5-82FF-9EAB54DC02EE}"/>
              </a:ext>
            </a:extLst>
          </p:cNvPr>
          <p:cNvSpPr txBox="1"/>
          <p:nvPr/>
        </p:nvSpPr>
        <p:spPr>
          <a:xfrm>
            <a:off x="6141389" y="4946687"/>
            <a:ext cx="24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Routes/index.js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EC304F-059B-8D64-87BE-B43B2326C292}"/>
              </a:ext>
            </a:extLst>
          </p:cNvPr>
          <p:cNvSpPr/>
          <p:nvPr/>
        </p:nvSpPr>
        <p:spPr>
          <a:xfrm>
            <a:off x="7693890" y="2954614"/>
            <a:ext cx="4147128" cy="1124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Res.render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뷰파일명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{</a:t>
            </a:r>
            <a:r>
              <a:rPr lang="ko-KR" altLang="en-US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뷰파일에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전달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008DCE-4473-D11D-2927-CEE71C03B9E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624945" y="3516878"/>
            <a:ext cx="2068945" cy="71490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3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 파일에서 </a:t>
            </a:r>
            <a:r>
              <a:rPr lang="ko-KR" altLang="en-US" dirty="0" err="1"/>
              <a:t>백엔드</a:t>
            </a:r>
            <a:r>
              <a:rPr lang="ko-KR" altLang="en-US" dirty="0"/>
              <a:t> 데이터 사용하기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 파일에서는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문법 </a:t>
            </a:r>
            <a:r>
              <a:rPr lang="en-US" altLang="ko-KR" dirty="0">
                <a:solidFill>
                  <a:schemeClr val="accent2"/>
                </a:solidFill>
              </a:rPr>
              <a:t>&lt;% %&gt;</a:t>
            </a:r>
            <a:r>
              <a:rPr lang="en-US" altLang="ko-KR" dirty="0"/>
              <a:t> or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&lt;%=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%&gt;</a:t>
            </a:r>
            <a:r>
              <a:rPr lang="ko-KR" altLang="en-US" dirty="0"/>
              <a:t> 을 사용하여 데이터 출력이 가능합니다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5376-D62F-6E87-60C6-0C1C2B7A54CC}"/>
              </a:ext>
            </a:extLst>
          </p:cNvPr>
          <p:cNvSpPr txBox="1"/>
          <p:nvPr/>
        </p:nvSpPr>
        <p:spPr>
          <a:xfrm>
            <a:off x="1394692" y="3780181"/>
            <a:ext cx="434109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5F808D-737A-C571-C84F-69D7BA92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12" y="3780181"/>
            <a:ext cx="4131643" cy="27618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B1D6BE-23E2-F4B1-08C2-605965C66A0C}"/>
              </a:ext>
            </a:extLst>
          </p:cNvPr>
          <p:cNvSpPr txBox="1"/>
          <p:nvPr/>
        </p:nvSpPr>
        <p:spPr>
          <a:xfrm>
            <a:off x="785091" y="2773814"/>
            <a:ext cx="819265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데이터는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보냈어요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13266F-8A97-46EF-5268-E6E1AFEE1542}"/>
              </a:ext>
            </a:extLst>
          </p:cNvPr>
          <p:cNvCxnSpPr>
            <a:cxnSpLocks/>
          </p:cNvCxnSpPr>
          <p:nvPr/>
        </p:nvCxnSpPr>
        <p:spPr>
          <a:xfrm flipH="1">
            <a:off x="2909455" y="3204837"/>
            <a:ext cx="914400" cy="120032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0428CC-EECB-4D3F-D672-EC8355806793}"/>
              </a:ext>
            </a:extLst>
          </p:cNvPr>
          <p:cNvCxnSpPr>
            <a:cxnSpLocks/>
          </p:cNvCxnSpPr>
          <p:nvPr/>
        </p:nvCxnSpPr>
        <p:spPr>
          <a:xfrm>
            <a:off x="2909455" y="4775598"/>
            <a:ext cx="3081957" cy="120032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65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스태틱</a:t>
            </a:r>
            <a:r>
              <a:rPr lang="ko-KR" altLang="en-US" dirty="0"/>
              <a:t> 폴더 설정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A7DC3-7A74-7672-DE9F-BFA0F1BB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express.static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지정할 </a:t>
            </a:r>
            <a:r>
              <a:rPr lang="ko-KR" altLang="en-US" dirty="0" err="1">
                <a:solidFill>
                  <a:schemeClr val="accent2"/>
                </a:solidFill>
              </a:rPr>
              <a:t>폴더명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en-US" altLang="ko-KR" dirty="0"/>
              <a:t>) </a:t>
            </a:r>
            <a:r>
              <a:rPr lang="ko-KR" altLang="en-US" dirty="0"/>
              <a:t>을 통해 지정 가능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App.use</a:t>
            </a:r>
            <a:r>
              <a:rPr lang="en-US" altLang="ko-KR" dirty="0"/>
              <a:t> </a:t>
            </a:r>
            <a:r>
              <a:rPr lang="ko-KR" altLang="en-US" dirty="0"/>
              <a:t>를 사용하여 </a:t>
            </a:r>
            <a:r>
              <a:rPr lang="ko-KR" altLang="en-US" dirty="0" err="1"/>
              <a:t>스태틱</a:t>
            </a:r>
            <a:r>
              <a:rPr lang="ko-KR" altLang="en-US" dirty="0"/>
              <a:t> 폴더 사용을 서버에 알려주기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스태틱</a:t>
            </a:r>
            <a:r>
              <a:rPr lang="ko-KR" altLang="en-US" dirty="0"/>
              <a:t> 폴더는 프로젝트 폴더 최상위에 존재해야 합니다</a:t>
            </a:r>
            <a:r>
              <a:rPr lang="en-US" altLang="ko-KR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F84B1-9ACF-1994-B66A-11DB952E9F22}"/>
              </a:ext>
            </a:extLst>
          </p:cNvPr>
          <p:cNvSpPr txBox="1"/>
          <p:nvPr/>
        </p:nvSpPr>
        <p:spPr>
          <a:xfrm>
            <a:off x="766618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7238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BAC2D3-8D00-F272-3EEA-8E2A1BBBF493}"/>
              </a:ext>
            </a:extLst>
          </p:cNvPr>
          <p:cNvSpPr txBox="1"/>
          <p:nvPr/>
        </p:nvSpPr>
        <p:spPr>
          <a:xfrm>
            <a:off x="323273" y="254981"/>
            <a:ext cx="958734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 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"/images/puppy.jpg"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650339-3231-E76E-1E1C-98A92ACE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93" y="1089214"/>
            <a:ext cx="4477375" cy="1409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D11323-B6BC-C4DF-35B7-BF1A8A0F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93" y="2743842"/>
            <a:ext cx="5102007" cy="37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9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23155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board.js </a:t>
            </a:r>
            <a:r>
              <a:rPr lang="ko-KR" altLang="en-US" dirty="0"/>
              <a:t>파일을 만들고 </a:t>
            </a:r>
            <a:r>
              <a:rPr lang="en-US" altLang="ko-KR" dirty="0"/>
              <a:t>express </a:t>
            </a:r>
            <a:r>
              <a:rPr lang="ko-KR" altLang="en-US" dirty="0"/>
              <a:t>모듈 추가 등의 기본 코드만을 추가하고 모듈화 작업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App.js </a:t>
            </a:r>
            <a:r>
              <a:rPr lang="ko-KR" altLang="en-US" dirty="0"/>
              <a:t>에서 해당 모듈 불러오고 주소 라우팅 설정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라우팅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53E38-469D-EE5E-35E4-865006A02AC1}"/>
              </a:ext>
            </a:extLst>
          </p:cNvPr>
          <p:cNvSpPr txBox="1"/>
          <p:nvPr/>
        </p:nvSpPr>
        <p:spPr>
          <a:xfrm>
            <a:off x="779930" y="26903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46BC5-BCDD-10B6-1C05-82187C007EDB}"/>
              </a:ext>
            </a:extLst>
          </p:cNvPr>
          <p:cNvSpPr txBox="1"/>
          <p:nvPr/>
        </p:nvSpPr>
        <p:spPr>
          <a:xfrm>
            <a:off x="779930" y="5160278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3848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E70FF-5F2D-242E-476B-A37F8D09C416}"/>
              </a:ext>
            </a:extLst>
          </p:cNvPr>
          <p:cNvSpPr txBox="1"/>
          <p:nvPr/>
        </p:nvSpPr>
        <p:spPr>
          <a:xfrm>
            <a:off x="376517" y="197346"/>
            <a:ext cx="668767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전체 목록이 보이는 페이지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2699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105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 전체 목록을 데이터에 담아서 </a:t>
            </a:r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파일 그려주기</a:t>
            </a:r>
            <a:endParaRPr lang="en-US" altLang="ko-KR" dirty="0"/>
          </a:p>
          <a:p>
            <a:r>
              <a:rPr lang="en-US" altLang="ko-KR" dirty="0" err="1"/>
              <a:t>res.render</a:t>
            </a:r>
            <a:r>
              <a:rPr lang="en-US" altLang="ko-KR" dirty="0"/>
              <a:t>(</a:t>
            </a:r>
            <a:r>
              <a:rPr lang="ko-KR" altLang="en-US" dirty="0" err="1"/>
              <a:t>뷰파일명</a:t>
            </a:r>
            <a:r>
              <a:rPr lang="en-US" altLang="ko-KR" dirty="0"/>
              <a:t>,</a:t>
            </a:r>
            <a:r>
              <a:rPr lang="ko-KR" altLang="en-US" dirty="0"/>
              <a:t> 데이터</a:t>
            </a:r>
            <a:r>
              <a:rPr lang="en-US" altLang="ko-KR" dirty="0"/>
              <a:t>);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코드에서 사용한 변수명과 일치하는지 체크 필요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3855630"/>
            <a:ext cx="8489577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53023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85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구조 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4570F3-6454-A3DF-89BC-1A46D44D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용 폴더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</a:t>
            </a:r>
          </a:p>
          <a:p>
            <a:pPr lvl="1"/>
            <a:r>
              <a:rPr lang="ko-KR" altLang="en-US" dirty="0"/>
              <a:t>명령어를 통해서 </a:t>
            </a:r>
            <a:r>
              <a:rPr lang="en-US" altLang="ko-KR" dirty="0"/>
              <a:t>node package manager </a:t>
            </a:r>
            <a:r>
              <a:rPr lang="ko-KR" altLang="en-US" dirty="0"/>
              <a:t>기본 세팅 완료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843EE9-2718-2773-67D2-0BCF743A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80" y="2157942"/>
            <a:ext cx="4189739" cy="1416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7A8595-FBD6-5CEA-6050-A821AAD0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44" y="5090711"/>
            <a:ext cx="3550004" cy="12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2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뷰에서 글쓰기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ko-KR" altLang="en-US" dirty="0"/>
              <a:t>해당 요청이 들어오면 글 쓰기 페이지 </a:t>
            </a:r>
            <a:r>
              <a:rPr lang="en-US" altLang="ko-KR" dirty="0" err="1"/>
              <a:t>board_write.ejs</a:t>
            </a:r>
            <a:r>
              <a:rPr lang="en-US" altLang="ko-KR" dirty="0"/>
              <a:t> </a:t>
            </a:r>
            <a:r>
              <a:rPr lang="ko-KR" altLang="en-US" dirty="0"/>
              <a:t>를 그려주기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X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5249053"/>
            <a:ext cx="84895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61998" y="2919390"/>
            <a:ext cx="8113059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14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076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글쓰기 모드에서 입력 받은 </a:t>
            </a:r>
            <a:r>
              <a:rPr lang="en-US" altLang="ko-KR" dirty="0"/>
              <a:t>title, content </a:t>
            </a:r>
            <a:r>
              <a:rPr lang="ko-KR" altLang="en-US" dirty="0"/>
              <a:t>를 새로운 글로 추가하기</a:t>
            </a:r>
            <a:endParaRPr lang="en-US" altLang="ko-KR" dirty="0"/>
          </a:p>
          <a:p>
            <a:r>
              <a:rPr lang="ko-KR" altLang="en-US" dirty="0"/>
              <a:t>아무것도 안 쓸 경우의 예외를 처리하기 위해 필수 입력 지정</a:t>
            </a:r>
            <a:r>
              <a:rPr lang="en-US" altLang="ko-KR" dirty="0"/>
              <a:t>(required)</a:t>
            </a:r>
          </a:p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, </a:t>
            </a:r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로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91F8D-462C-3846-614D-C78F298DD635}"/>
              </a:ext>
            </a:extLst>
          </p:cNvPr>
          <p:cNvSpPr txBox="1"/>
          <p:nvPr/>
        </p:nvSpPr>
        <p:spPr>
          <a:xfrm>
            <a:off x="816353" y="3611103"/>
            <a:ext cx="1075764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4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FC44CF-9CAA-1B17-171E-EB070DD320F7}"/>
              </a:ext>
            </a:extLst>
          </p:cNvPr>
          <p:cNvSpPr txBox="1"/>
          <p:nvPr/>
        </p:nvSpPr>
        <p:spPr>
          <a:xfrm>
            <a:off x="708211" y="447451"/>
            <a:ext cx="726141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812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9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뷰에서 수정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/board/modify/:title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en-US" altLang="ko-KR" dirty="0"/>
              <a:t>title </a:t>
            </a:r>
            <a:r>
              <a:rPr lang="ko-KR" altLang="en-US" dirty="0"/>
              <a:t>파라미터는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에서 직접 입력하여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O, ARTICLE </a:t>
            </a:r>
            <a:r>
              <a:rPr lang="ko-KR" altLang="en-US" dirty="0"/>
              <a:t>배열에서 제목이 같은 글을 찾아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44069" y="2932746"/>
            <a:ext cx="100584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"board/modify/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수정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5FCDF-06E5-1C81-3A5E-C258434F48BC}"/>
              </a:ext>
            </a:extLst>
          </p:cNvPr>
          <p:cNvSpPr txBox="1"/>
          <p:nvPr/>
        </p:nvSpPr>
        <p:spPr>
          <a:xfrm>
            <a:off x="744068" y="4422338"/>
            <a:ext cx="1093694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43479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전달 받은 데이터</a:t>
            </a:r>
            <a:r>
              <a:rPr lang="en-US" altLang="ko-KR" dirty="0"/>
              <a:t>(</a:t>
            </a:r>
            <a:r>
              <a:rPr lang="en-US" altLang="ko-KR" dirty="0" err="1"/>
              <a:t>selectedArticle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&lt;input&gt; &lt;</a:t>
            </a:r>
            <a:r>
              <a:rPr lang="en-US" altLang="ko-KR" dirty="0" err="1">
                <a:solidFill>
                  <a:srgbClr val="00B050"/>
                </a:solidFill>
              </a:rPr>
              <a:t>textarea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값으로 전달</a:t>
            </a:r>
            <a:endParaRPr lang="en-US" altLang="ko-KR" dirty="0"/>
          </a:p>
          <a:p>
            <a:r>
              <a:rPr lang="ko-KR" altLang="en-US" dirty="0"/>
              <a:t>데이터 전송은 수정할 글의 </a:t>
            </a:r>
            <a:r>
              <a:rPr lang="en-US" altLang="ko-KR" dirty="0"/>
              <a:t>title </a:t>
            </a:r>
            <a:r>
              <a:rPr lang="ko-KR" altLang="en-US" dirty="0"/>
              <a:t>을 파라미터로 담아서 </a:t>
            </a:r>
            <a:r>
              <a:rPr lang="en-US" altLang="ko-KR" dirty="0">
                <a:solidFill>
                  <a:srgbClr val="0070C0"/>
                </a:solidFill>
              </a:rPr>
              <a:t>board/modify/:title</a:t>
            </a:r>
            <a:r>
              <a:rPr lang="en-US" altLang="ko-KR" dirty="0"/>
              <a:t> </a:t>
            </a:r>
            <a:r>
              <a:rPr lang="ko-KR" altLang="en-US" dirty="0"/>
              <a:t>로 전달 </a:t>
            </a:r>
            <a:r>
              <a:rPr lang="en-US" altLang="ko-KR" dirty="0"/>
              <a:t>/ </a:t>
            </a:r>
            <a:r>
              <a:rPr lang="ko-KR" altLang="en-US" dirty="0"/>
              <a:t>메소드는 </a:t>
            </a:r>
            <a:r>
              <a:rPr lang="en-US" altLang="ko-KR" dirty="0">
                <a:solidFill>
                  <a:schemeClr val="accent2"/>
                </a:solidFill>
              </a:rPr>
              <a:t>POST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 페이지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120B-A382-58EB-3695-EB5E18021145}"/>
              </a:ext>
            </a:extLst>
          </p:cNvPr>
          <p:cNvSpPr txBox="1"/>
          <p:nvPr/>
        </p:nvSpPr>
        <p:spPr>
          <a:xfrm>
            <a:off x="763282" y="3603171"/>
            <a:ext cx="11260802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"/board/modify/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selectedArticle.content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수정하기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5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54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6D20A-8E89-604B-FBFE-B44CB58FFD37}"/>
              </a:ext>
            </a:extLst>
          </p:cNvPr>
          <p:cNvSpPr txBox="1"/>
          <p:nvPr/>
        </p:nvSpPr>
        <p:spPr>
          <a:xfrm>
            <a:off x="667658" y="612844"/>
            <a:ext cx="801188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제목의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쿼리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85507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1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이그노어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4570F3-6454-A3DF-89BC-1A46D44D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파일들일 설치 될 </a:t>
            </a:r>
            <a:r>
              <a:rPr lang="en-US" altLang="ko-KR" dirty="0" err="1"/>
              <a:t>node_modules</a:t>
            </a:r>
            <a:r>
              <a:rPr lang="en-US" altLang="ko-KR" dirty="0"/>
              <a:t> </a:t>
            </a:r>
            <a:r>
              <a:rPr lang="ko-KR" altLang="en-US" dirty="0"/>
              <a:t>폴더는 미리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에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</a:t>
            </a:r>
          </a:p>
          <a:p>
            <a:pPr lvl="1"/>
            <a:r>
              <a:rPr lang="ko-KR" altLang="en-US" dirty="0"/>
              <a:t>명령어를 통해서 </a:t>
            </a:r>
            <a:r>
              <a:rPr lang="en-US" altLang="ko-KR" dirty="0"/>
              <a:t>node package manager </a:t>
            </a:r>
            <a:r>
              <a:rPr lang="ko-KR" altLang="en-US" dirty="0"/>
              <a:t>기본 세팅 완료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2E80D-CC3A-4167-5D5E-2BA17F03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84" y="2716846"/>
            <a:ext cx="4467849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4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ko-KR" altLang="en-US" dirty="0"/>
              <a:t>삭제는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 </a:t>
            </a:r>
            <a:r>
              <a:rPr lang="ko-KR" altLang="en-US" dirty="0"/>
              <a:t>요청을 해야 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그런데 지금 우리는 </a:t>
            </a:r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태그에서만 요청을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이전에 배운 </a:t>
            </a:r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fetch </a:t>
            </a:r>
            <a:r>
              <a:rPr lang="ko-KR" altLang="en-US" dirty="0">
                <a:sym typeface="Wingdings" panose="05000000000000000000" pitchFamily="2" charset="2"/>
              </a:rPr>
              <a:t>를 사용합니다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6593D-C77C-AE37-23B4-E75511148552}"/>
              </a:ext>
            </a:extLst>
          </p:cNvPr>
          <p:cNvSpPr txBox="1"/>
          <p:nvPr/>
        </p:nvSpPr>
        <p:spPr>
          <a:xfrm>
            <a:off x="495331" y="3621875"/>
            <a:ext cx="1132114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blue"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%&gt;')"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70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en-US" altLang="ko-KR" dirty="0"/>
              <a:t>Fetch</a:t>
            </a:r>
            <a:r>
              <a:rPr lang="ko-KR" altLang="en-US" dirty="0"/>
              <a:t> 를 통해 삭제 요청을 보냅니다</a:t>
            </a:r>
            <a:endParaRPr lang="en-US" altLang="ko-KR" dirty="0"/>
          </a:p>
          <a:p>
            <a:r>
              <a:rPr lang="ko-KR" altLang="en-US" dirty="0"/>
              <a:t>그리고 요청이 완료 되면 페이지를 다시 읽어 들여서 삭제 사항이 반영 되도록 합니다</a:t>
            </a:r>
            <a:r>
              <a:rPr lang="en-US" altLang="ko-KR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FC6CC-A1FF-05FC-0C70-1268BEF3644D}"/>
              </a:ext>
            </a:extLst>
          </p:cNvPr>
          <p:cNvSpPr txBox="1"/>
          <p:nvPr/>
        </p:nvSpPr>
        <p:spPr>
          <a:xfrm>
            <a:off x="827315" y="364945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`board/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3983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182FF-B7DC-6F74-1139-53CED450A262}"/>
              </a:ext>
            </a:extLst>
          </p:cNvPr>
          <p:cNvSpPr txBox="1"/>
          <p:nvPr/>
        </p:nvSpPr>
        <p:spPr>
          <a:xfrm>
            <a:off x="769256" y="597770"/>
            <a:ext cx="7881257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제목을 가진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1081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296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base의 리플리케이션(Replication)이란?">
            <a:extLst>
              <a:ext uri="{FF2B5EF4-FFF2-40B4-BE49-F238E27FC236}">
                <a16:creationId xmlns:a16="http://schemas.microsoft.com/office/drawing/2014/main" id="{A181FF9C-DC01-552D-E28C-FA96ADB96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1" t="7008" b="13107"/>
          <a:stretch/>
        </p:blipFill>
        <p:spPr bwMode="auto">
          <a:xfrm>
            <a:off x="941295" y="45385"/>
            <a:ext cx="8731622" cy="67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677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DataBase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155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들의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집합</a:t>
            </a:r>
            <a:endParaRPr lang="en-US" altLang="ko-KR" sz="9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112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343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5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altLang="ko-KR" sz="5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ata</a:t>
            </a:r>
            <a:r>
              <a:rPr lang="en-US" altLang="ko-KR" sz="5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en-US" altLang="ko-KR" sz="5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ase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anagement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ystem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39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4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베이스를 관리하고 운영하는 </a:t>
            </a:r>
            <a:r>
              <a:rPr lang="en-US" altLang="ko-KR" dirty="0"/>
              <a:t>SW</a:t>
            </a:r>
          </a:p>
          <a:p>
            <a:r>
              <a:rPr lang="ko-KR" altLang="en-US" dirty="0"/>
              <a:t>다양한 형태</a:t>
            </a:r>
            <a:r>
              <a:rPr lang="en-US" altLang="ko-KR" dirty="0"/>
              <a:t>, </a:t>
            </a:r>
            <a:r>
              <a:rPr lang="ko-KR" altLang="en-US" dirty="0"/>
              <a:t>서비스가 존재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098" name="Picture 2" descr="SQLite - 위키백과, 우리 모두의 백과사전">
            <a:extLst>
              <a:ext uri="{FF2B5EF4-FFF2-40B4-BE49-F238E27FC236}">
                <a16:creationId xmlns:a16="http://schemas.microsoft.com/office/drawing/2014/main" id="{64E05820-33B9-11D4-8139-F36949FE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61" y="3126676"/>
            <a:ext cx="3199383" cy="15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ySQL이란? : 디비연동 MySQL &amp;그누보드 &amp; Node.js 공부하기">
            <a:extLst>
              <a:ext uri="{FF2B5EF4-FFF2-40B4-BE49-F238E27FC236}">
                <a16:creationId xmlns:a16="http://schemas.microsoft.com/office/drawing/2014/main" id="{9653BA5D-0DD2-EDC9-F21E-DF4887FC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24" y="3020545"/>
            <a:ext cx="2761129" cy="14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🐬 데이터베이스와 DBMS">
            <a:extLst>
              <a:ext uri="{FF2B5EF4-FFF2-40B4-BE49-F238E27FC236}">
                <a16:creationId xmlns:a16="http://schemas.microsoft.com/office/drawing/2014/main" id="{FBB77E2A-C2FA-F3C3-4E50-F33D6ABD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33" y="2883610"/>
            <a:ext cx="2761129" cy="200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3A78240-6803-3082-1427-3881C9A2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93" y="5272661"/>
            <a:ext cx="3254949" cy="87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dis 개념과 특징">
            <a:extLst>
              <a:ext uri="{FF2B5EF4-FFF2-40B4-BE49-F238E27FC236}">
                <a16:creationId xmlns:a16="http://schemas.microsoft.com/office/drawing/2014/main" id="{BE493C95-47E5-4631-24CB-9FAF0800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59" y="5370296"/>
            <a:ext cx="2625529" cy="8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59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343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tructured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Q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uery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anguage</a:t>
            </a: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39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44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모듈 설치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배포 시 필요한 패키지 </a:t>
            </a:r>
            <a:r>
              <a:rPr lang="en-US" altLang="ko-KR" dirty="0"/>
              <a:t>/ </a:t>
            </a:r>
            <a:r>
              <a:rPr lang="en-US" altLang="ko-KR" dirty="0" err="1"/>
              <a:t>npm</a:t>
            </a:r>
            <a:r>
              <a:rPr lang="en-US" altLang="ko-KR" dirty="0"/>
              <a:t> install –save </a:t>
            </a:r>
            <a:r>
              <a:rPr lang="ko-KR" altLang="en-US" dirty="0"/>
              <a:t>옵션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-S)</a:t>
            </a:r>
          </a:p>
          <a:p>
            <a:pPr lvl="1"/>
            <a:r>
              <a:rPr lang="en-US" altLang="ko-KR" dirty="0"/>
              <a:t>Express</a:t>
            </a:r>
          </a:p>
          <a:p>
            <a:pPr lvl="1"/>
            <a:r>
              <a:rPr lang="en-US" altLang="ko-KR" dirty="0" err="1"/>
              <a:t>cors</a:t>
            </a:r>
            <a:endParaRPr lang="en-US" altLang="ko-KR" dirty="0"/>
          </a:p>
          <a:p>
            <a:pPr lvl="1"/>
            <a:r>
              <a:rPr lang="en-US" altLang="ko-KR" dirty="0" err="1"/>
              <a:t>Ejs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77F5-D150-11DD-15C7-55B6C843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39" y="2213065"/>
            <a:ext cx="6139721" cy="243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2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구조가 있는 질문용 언어라는 뜻</a:t>
            </a:r>
            <a:endParaRPr lang="en-US" altLang="ko-KR" dirty="0"/>
          </a:p>
          <a:p>
            <a:r>
              <a:rPr lang="en-US" altLang="ko-KR" dirty="0"/>
              <a:t>SELECT,</a:t>
            </a:r>
            <a:r>
              <a:rPr lang="ko-KR" altLang="en-US" dirty="0"/>
              <a:t> </a:t>
            </a:r>
            <a:r>
              <a:rPr lang="en-US" altLang="ko-KR" dirty="0"/>
              <a:t>INSERT,</a:t>
            </a:r>
            <a:r>
              <a:rPr lang="ko-KR" altLang="en-US" dirty="0"/>
              <a:t> </a:t>
            </a:r>
            <a:r>
              <a:rPr lang="en-US" altLang="ko-KR" dirty="0"/>
              <a:t>UPDATE,</a:t>
            </a:r>
            <a:r>
              <a:rPr lang="ko-KR" altLang="en-US" dirty="0"/>
              <a:t> </a:t>
            </a:r>
            <a:r>
              <a:rPr lang="en-US" altLang="ko-KR" dirty="0"/>
              <a:t>DELETE</a:t>
            </a:r>
            <a:r>
              <a:rPr lang="ko-KR" altLang="en-US" dirty="0"/>
              <a:t> 같은 언어를 통해 데이터 베이스의 데이터를 다루는 언어</a:t>
            </a:r>
            <a:endParaRPr lang="en-US" altLang="ko-KR" dirty="0"/>
          </a:p>
          <a:p>
            <a:r>
              <a:rPr lang="ko-KR" altLang="en-US" dirty="0"/>
              <a:t>다수의 </a:t>
            </a:r>
            <a:r>
              <a:rPr lang="en-US" altLang="ko-KR" dirty="0"/>
              <a:t>DBMS</a:t>
            </a:r>
            <a:r>
              <a:rPr lang="ko-KR" altLang="en-US" dirty="0"/>
              <a:t>가 </a:t>
            </a:r>
            <a:r>
              <a:rPr lang="en-US" altLang="ko-KR" dirty="0"/>
              <a:t>SQL </a:t>
            </a:r>
            <a:r>
              <a:rPr lang="ko-KR" altLang="en-US" dirty="0"/>
              <a:t>방식을 </a:t>
            </a:r>
            <a:r>
              <a:rPr lang="ko-KR" altLang="en-US" dirty="0" err="1"/>
              <a:t>따르기</a:t>
            </a:r>
            <a:r>
              <a:rPr lang="ko-KR" altLang="en-US" dirty="0"/>
              <a:t> 때문에 </a:t>
            </a:r>
            <a:r>
              <a:rPr lang="en-US" altLang="ko-KR" dirty="0"/>
              <a:t>SQL </a:t>
            </a:r>
            <a:r>
              <a:rPr lang="ko-KR" altLang="en-US" dirty="0"/>
              <a:t>을 배우면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DBMS</a:t>
            </a:r>
            <a:r>
              <a:rPr lang="ko-KR" altLang="en-US" dirty="0"/>
              <a:t>를 비교적 빠르게 습득이 가능</a:t>
            </a:r>
            <a:endParaRPr lang="en-US" altLang="ko-KR" dirty="0"/>
          </a:p>
          <a:p>
            <a:r>
              <a:rPr lang="en-US" altLang="ko-KR" dirty="0"/>
              <a:t>MySQL, SQLite, ORACLE </a:t>
            </a:r>
            <a:r>
              <a:rPr lang="ko-KR" altLang="en-US" dirty="0"/>
              <a:t>등이 </a:t>
            </a:r>
            <a:r>
              <a:rPr lang="en-US" altLang="ko-KR" dirty="0"/>
              <a:t>SQL </a:t>
            </a:r>
            <a:r>
              <a:rPr lang="ko-KR" altLang="en-US" dirty="0"/>
              <a:t>구문을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9788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종류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787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8D89AC-E826-9C89-694B-05A04B6F76F5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(SQL)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(NoSQL)</a:t>
            </a:r>
          </a:p>
        </p:txBody>
      </p:sp>
    </p:spTree>
    <p:extLst>
      <p:ext uri="{BB962C8B-B14F-4D97-AF65-F5344CB8AC3E}">
        <p14:creationId xmlns:p14="http://schemas.microsoft.com/office/powerpoint/2010/main" val="3734740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778272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RDBMS </a:t>
            </a:r>
            <a:r>
              <a:rPr lang="ko-KR" altLang="en-US" dirty="0"/>
              <a:t>는 </a:t>
            </a:r>
            <a:r>
              <a:rPr lang="en-US" altLang="ko-KR" dirty="0"/>
              <a:t>SQL </a:t>
            </a:r>
            <a:r>
              <a:rPr lang="ko-KR" altLang="en-US" dirty="0"/>
              <a:t>을 사용하는 </a:t>
            </a:r>
            <a:r>
              <a:rPr lang="en-US" altLang="ko-KR" dirty="0"/>
              <a:t>DB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ko-KR" altLang="en-US" dirty="0"/>
              <a:t>키와 값의 관계를 테이블화 시킨 원칙을 토대로 </a:t>
            </a:r>
            <a:r>
              <a:rPr lang="en-US" altLang="ko-KR" dirty="0"/>
              <a:t>DB </a:t>
            </a:r>
            <a:r>
              <a:rPr lang="ko-KR" altLang="en-US" dirty="0"/>
              <a:t>를 구성합니다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961239-23A8-CD7B-AA4A-F0804F8C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8" y="3007901"/>
            <a:ext cx="5859337" cy="3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82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RDBMS </a:t>
            </a:r>
            <a:r>
              <a:rPr lang="ko-KR" altLang="en-US" dirty="0"/>
              <a:t>는 테이블로 구성이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테이블이 구성되고 테이블의 구조에 맞추어 데이터가 들어가기 때문에 </a:t>
            </a:r>
            <a:r>
              <a:rPr lang="en-US" altLang="ko-KR" dirty="0"/>
              <a:t>DB</a:t>
            </a:r>
            <a:r>
              <a:rPr lang="ko-KR" altLang="en-US" dirty="0"/>
              <a:t>를 구성하기 전에 스키마라 불리는 </a:t>
            </a:r>
            <a:r>
              <a:rPr lang="en-US" altLang="ko-KR" dirty="0"/>
              <a:t>DB</a:t>
            </a:r>
            <a:r>
              <a:rPr lang="ko-KR" altLang="en-US" dirty="0"/>
              <a:t>의 구조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제약 사항에 대한 정의가 필요합니다</a:t>
            </a:r>
            <a:endParaRPr lang="en-US" altLang="ko-KR" dirty="0"/>
          </a:p>
          <a:p>
            <a:r>
              <a:rPr lang="ko-KR" altLang="en-US" dirty="0"/>
              <a:t>사실 예전엔 컴퓨터가 느리고 용량이 작아서 이런 구조가 아니면 속도 측면과 용량면에서 답이 없었습니다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502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DBMS(RDBMS)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구조화가 명확하게 되어 있어서 예외가 없음</a:t>
            </a:r>
            <a:endParaRPr lang="en-US" altLang="ko-KR" dirty="0"/>
          </a:p>
          <a:p>
            <a:pPr lvl="1"/>
            <a:r>
              <a:rPr lang="ko-KR" altLang="en-US" dirty="0"/>
              <a:t>데이터 입</a:t>
            </a:r>
            <a:r>
              <a:rPr lang="en-US" altLang="ko-KR" dirty="0"/>
              <a:t>, </a:t>
            </a:r>
            <a:r>
              <a:rPr lang="ko-KR" altLang="en-US" dirty="0"/>
              <a:t>출력 속도가 매우 빠릅니다</a:t>
            </a:r>
            <a:endParaRPr lang="en-US" altLang="ko-KR" dirty="0"/>
          </a:p>
          <a:p>
            <a:pPr lvl="1"/>
            <a:r>
              <a:rPr lang="ko-KR" altLang="en-US" dirty="0"/>
              <a:t>신뢰성이 매우 높음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의 구조 변경이 매우 어려움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빅테이터</a:t>
            </a:r>
            <a:r>
              <a:rPr lang="ko-KR" altLang="en-US" dirty="0">
                <a:sym typeface="Wingdings" panose="05000000000000000000" pitchFamily="2" charset="2"/>
              </a:rPr>
              <a:t> 등에는 사용이 어려움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새로운 키가 추가 되면 전체 스키마 변경이 필요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2931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12B14-7F95-2347-2613-B5E86583D75C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173544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DBMS(NoSQL)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을 사용하지 않는 모든 </a:t>
            </a:r>
            <a:r>
              <a:rPr lang="en-US" altLang="ko-KR" dirty="0"/>
              <a:t>DB</a:t>
            </a:r>
            <a:r>
              <a:rPr lang="ko-KR" altLang="en-US" dirty="0"/>
              <a:t>를 통칭합니다</a:t>
            </a:r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한국어 </a:t>
            </a:r>
            <a:r>
              <a:rPr lang="en-US" altLang="ko-KR" dirty="0"/>
              <a:t>vs </a:t>
            </a:r>
            <a:r>
              <a:rPr lang="ko-KR" altLang="en-US" dirty="0"/>
              <a:t>비한국어</a:t>
            </a:r>
            <a:r>
              <a:rPr lang="en-US" altLang="ko-KR" dirty="0"/>
              <a:t>(=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프랑스어</a:t>
            </a:r>
            <a:r>
              <a:rPr lang="en-US" altLang="ko-KR" dirty="0"/>
              <a:t>, </a:t>
            </a:r>
            <a:r>
              <a:rPr lang="ko-KR" altLang="en-US" dirty="0"/>
              <a:t>스페인어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대표적으로 문서형</a:t>
            </a:r>
            <a:r>
              <a:rPr lang="en-US" altLang="ko-KR" dirty="0"/>
              <a:t>, </a:t>
            </a:r>
            <a:r>
              <a:rPr lang="ko-KR" altLang="en-US" dirty="0"/>
              <a:t>그래프형</a:t>
            </a:r>
            <a:r>
              <a:rPr lang="en-US" altLang="ko-KR" dirty="0"/>
              <a:t>, </a:t>
            </a:r>
            <a:r>
              <a:rPr lang="ko-KR" altLang="en-US" dirty="0" err="1"/>
              <a:t>키밸류형</a:t>
            </a:r>
            <a:r>
              <a:rPr lang="en-US" altLang="ko-KR" dirty="0"/>
              <a:t>, </a:t>
            </a:r>
            <a:r>
              <a:rPr lang="ko-KR" altLang="en-US" dirty="0"/>
              <a:t>와이드 컬럼형 등이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약간 컴퓨터 언어와 일맥 상통하는 부분으로 특정 목적에 맞는 </a:t>
            </a:r>
            <a:r>
              <a:rPr lang="en-US" altLang="ko-KR" dirty="0"/>
              <a:t>DB</a:t>
            </a:r>
            <a:r>
              <a:rPr lang="ko-KR" altLang="en-US" dirty="0"/>
              <a:t>가 존재 합니다</a:t>
            </a:r>
            <a:r>
              <a:rPr lang="en-US" altLang="ko-KR" dirty="0"/>
              <a:t> (ex. Html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웹 개발 </a:t>
            </a:r>
            <a:r>
              <a:rPr lang="en-US" altLang="ko-KR" dirty="0"/>
              <a:t>/ </a:t>
            </a:r>
            <a:r>
              <a:rPr lang="ko-KR" altLang="en-US" dirty="0"/>
              <a:t>파이썬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인공지능 </a:t>
            </a:r>
            <a:r>
              <a:rPr lang="en-US" altLang="ko-KR" dirty="0"/>
              <a:t>/ Swift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3083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보통 대용량 데이터 처리에 효율적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의 구조 변경이 쉽고</a:t>
            </a:r>
            <a:r>
              <a:rPr lang="en-US" altLang="ko-KR" dirty="0"/>
              <a:t>, </a:t>
            </a:r>
            <a:r>
              <a:rPr lang="ko-KR" altLang="en-US" dirty="0"/>
              <a:t>확장성이 뛰어남</a:t>
            </a:r>
            <a:endParaRPr lang="en-US" altLang="ko-KR" dirty="0"/>
          </a:p>
          <a:p>
            <a:pPr lvl="1"/>
            <a:r>
              <a:rPr lang="ko-KR" altLang="en-US" dirty="0"/>
              <a:t>복잡한 데이터 구조의 표현이 가능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자체가 크면 전체 데이터를 일부 읽어서 처리해야 하므로 데이터가 크면 속도가 저하되는 문제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비관계형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tional DBMS(NoSQL)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2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모듈 설치 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ko-KR" altLang="en-US" dirty="0"/>
              <a:t>개발 시에만 필요한 패키지 </a:t>
            </a:r>
            <a:r>
              <a:rPr lang="en-US" altLang="ko-KR" dirty="0"/>
              <a:t>/  </a:t>
            </a:r>
            <a:r>
              <a:rPr lang="en-US" altLang="ko-KR" dirty="0" err="1"/>
              <a:t>npm</a:t>
            </a:r>
            <a:r>
              <a:rPr lang="en-US" altLang="ko-KR" dirty="0"/>
              <a:t> install --save-dev </a:t>
            </a:r>
            <a:r>
              <a:rPr lang="ko-KR" altLang="en-US" dirty="0"/>
              <a:t>옵션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-D)</a:t>
            </a:r>
          </a:p>
          <a:p>
            <a:pPr lvl="1"/>
            <a:r>
              <a:rPr lang="en-US" altLang="ko-KR" dirty="0"/>
              <a:t>Prettier</a:t>
            </a:r>
          </a:p>
          <a:p>
            <a:pPr lvl="1"/>
            <a:r>
              <a:rPr lang="en-US" altLang="ko-KR" dirty="0" err="1"/>
              <a:t>Eslint</a:t>
            </a:r>
            <a:r>
              <a:rPr lang="en-US" altLang="ko-KR" dirty="0"/>
              <a:t> / </a:t>
            </a:r>
            <a:r>
              <a:rPr lang="en-US" altLang="ko-KR" dirty="0" err="1"/>
              <a:t>eslint</a:t>
            </a:r>
            <a:r>
              <a:rPr lang="en-US" altLang="ko-KR" dirty="0"/>
              <a:t>-config-</a:t>
            </a:r>
            <a:r>
              <a:rPr lang="en-US" altLang="ko-KR" dirty="0" err="1"/>
              <a:t>airbnb</a:t>
            </a:r>
            <a:r>
              <a:rPr lang="en-US" altLang="ko-KR" dirty="0"/>
              <a:t>-base / </a:t>
            </a:r>
            <a:r>
              <a:rPr lang="en-US" altLang="ko-KR" dirty="0" err="1"/>
              <a:t>eslint</a:t>
            </a:r>
            <a:r>
              <a:rPr lang="en-US" altLang="ko-KR" dirty="0"/>
              <a:t>-plugin-import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57C6B-BF06-7AAE-0359-0698A8E4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37" y="3429000"/>
            <a:ext cx="6679182" cy="21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1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0A4C28-83AC-8540-FC51-08EA6810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70969"/>
            <a:ext cx="11155332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5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24867-7379-42D6-66AE-55B78CF6E9F8}"/>
              </a:ext>
            </a:extLst>
          </p:cNvPr>
          <p:cNvSpPr txBox="1"/>
          <p:nvPr/>
        </p:nvSpPr>
        <p:spPr>
          <a:xfrm>
            <a:off x="1524000" y="2768991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https://youtu.be/Q_9cFgzZr8Q</a:t>
            </a:r>
          </a:p>
        </p:txBody>
      </p:sp>
    </p:spTree>
    <p:extLst>
      <p:ext uri="{BB962C8B-B14F-4D97-AF65-F5344CB8AC3E}">
        <p14:creationId xmlns:p14="http://schemas.microsoft.com/office/powerpoint/2010/main" val="161719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3073EB-279A-D918-5FE6-AD790D85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43" y="896473"/>
            <a:ext cx="6552914" cy="50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11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A555B-D4D7-1950-1130-FF5D6AF7B11A}"/>
              </a:ext>
            </a:extLst>
          </p:cNvPr>
          <p:cNvSpPr txBox="1"/>
          <p:nvPr/>
        </p:nvSpPr>
        <p:spPr>
          <a:xfrm>
            <a:off x="1566993" y="675124"/>
            <a:ext cx="9058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https://www.w3schools.com/sql/trysql.asp?filename=trysql_select_all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C23D2-0645-737D-CE19-22BE5E71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786"/>
            <a:ext cx="12192000" cy="46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34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야 너두 할 수 있어!&quot; 카카오키즈 '야나두'로 사명 변경 &lt; 콘텐츠 &lt; 뉴스 &lt; 기사본문 - 테크M">
            <a:extLst>
              <a:ext uri="{FF2B5EF4-FFF2-40B4-BE49-F238E27FC236}">
                <a16:creationId xmlns:a16="http://schemas.microsoft.com/office/drawing/2014/main" id="{1118E294-1EB2-4FDC-BEBC-35F3DA5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9" y="844214"/>
            <a:ext cx="9042982" cy="51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brew로 MySQL 5.7을 MySQL 8로 업그레이드 하면서 겪은 에러 기록 | 웹으로 말하기">
            <a:extLst>
              <a:ext uri="{FF2B5EF4-FFF2-40B4-BE49-F238E27FC236}">
                <a16:creationId xmlns:a16="http://schemas.microsoft.com/office/drawing/2014/main" id="{0300610D-022A-8143-DDD7-D224C17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63" y="3146200"/>
            <a:ext cx="2613710" cy="14702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5688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961239-23A8-CD7B-AA4A-F0804F8C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7" y="449259"/>
            <a:ext cx="5859337" cy="3358229"/>
          </a:xfrm>
          <a:prstGeom prst="rect">
            <a:avLst/>
          </a:prstGeom>
        </p:spPr>
      </p:pic>
      <p:pic>
        <p:nvPicPr>
          <p:cNvPr id="2050" name="Picture 2" descr="SQL Pivot Multiple Columns | Multiple column Pivot Example">
            <a:extLst>
              <a:ext uri="{FF2B5EF4-FFF2-40B4-BE49-F238E27FC236}">
                <a16:creationId xmlns:a16="http://schemas.microsoft.com/office/drawing/2014/main" id="{E87FA457-1D8A-401C-8038-58BC0672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54" y="656941"/>
            <a:ext cx="5678172" cy="315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93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748679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SELECT,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 원하는 데이터 가져오기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갖춰진 </a:t>
            </a:r>
            <a:r>
              <a:rPr lang="en-US" altLang="ko-KR" dirty="0"/>
              <a:t>DB </a:t>
            </a:r>
            <a:r>
              <a:rPr lang="ko-KR" altLang="en-US" dirty="0"/>
              <a:t>에서 데이터를 뽑아 올 때 사용하는 구문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SELECT * FROM Customer;</a:t>
            </a:r>
          </a:p>
        </p:txBody>
      </p:sp>
    </p:spTree>
    <p:extLst>
      <p:ext uri="{BB962C8B-B14F-4D97-AF65-F5344CB8AC3E}">
        <p14:creationId xmlns:p14="http://schemas.microsoft.com/office/powerpoint/2010/main" val="2190417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6A1F4-A2A3-60B8-29AA-2793FD61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53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컬럼의 값만 가지고 올 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모든 컬럼 값이 필요 </a:t>
            </a:r>
            <a:r>
              <a:rPr lang="ko-KR" altLang="en-US" dirty="0" err="1"/>
              <a:t>한게</a:t>
            </a:r>
            <a:r>
              <a:rPr lang="ko-KR" altLang="en-US" dirty="0"/>
              <a:t> 아니라면</a:t>
            </a:r>
            <a:r>
              <a:rPr lang="en-US" altLang="ko-KR" dirty="0"/>
              <a:t>!?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ko-KR" altLang="en-US" dirty="0" err="1">
                <a:solidFill>
                  <a:schemeClr val="accent2"/>
                </a:solidFill>
              </a:rPr>
              <a:t>컬럼명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table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SELECT</a:t>
            </a:r>
            <a:r>
              <a:rPr lang="en-US" altLang="ko-KR" dirty="0">
                <a:solidFill>
                  <a:schemeClr val="accent2"/>
                </a:solidFill>
              </a:rPr>
              <a:t> City, Country </a:t>
            </a:r>
            <a:r>
              <a:rPr lang="en-US" altLang="ko-KR" dirty="0">
                <a:solidFill>
                  <a:schemeClr val="accent1"/>
                </a:solidFill>
              </a:rPr>
              <a:t>FROM</a:t>
            </a:r>
            <a:r>
              <a:rPr lang="en-US" altLang="ko-KR" dirty="0">
                <a:solidFill>
                  <a:schemeClr val="accent2"/>
                </a:solidFill>
              </a:rPr>
              <a:t> Customers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Prettier / </a:t>
            </a:r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 파일 가져오기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세팅 </a:t>
            </a:r>
            <a:r>
              <a:rPr lang="ko-KR" altLang="en-US" dirty="0" err="1"/>
              <a:t>해놓은</a:t>
            </a:r>
            <a:r>
              <a:rPr lang="ko-KR" altLang="en-US" dirty="0"/>
              <a:t> 파일을 가지고 와서 바로 적용 합시다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프로젝트 폴더 최 상위에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pritterrc</a:t>
            </a:r>
            <a:r>
              <a:rPr lang="en-US" altLang="ko-KR" dirty="0"/>
              <a:t> /</a:t>
            </a:r>
            <a:r>
              <a:rPr lang="ko-KR" altLang="en-US" dirty="0"/>
              <a:t> </a:t>
            </a:r>
            <a:r>
              <a:rPr lang="en-US" altLang="ko-KR" dirty="0"/>
              <a:t>.eslintrc.js </a:t>
            </a:r>
            <a:r>
              <a:rPr lang="ko-KR" altLang="en-US" dirty="0"/>
              <a:t>파일 복사 붙여 넣기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폴더도 복사 붙여 넣기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설치 커맨드를 저장한 파일을 만들어도 편합니다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B6CC6-4330-81EF-9109-2D9C2775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94" y="5259456"/>
            <a:ext cx="8326012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1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01974-9719-E035-8CE2-8D0FF029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32863"/>
            <a:ext cx="1023127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09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영향 없이 원하는 데이터 추가 할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필요한 값을 임의로 추가해서 가져오고 싶을 땐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ko-KR" altLang="en-US" dirty="0" err="1">
                <a:solidFill>
                  <a:schemeClr val="accent2"/>
                </a:solidFill>
              </a:rPr>
              <a:t>컬럼명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원하는 데이터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table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SELECT</a:t>
            </a:r>
            <a:r>
              <a:rPr lang="en-US" altLang="ko-KR" dirty="0">
                <a:solidFill>
                  <a:schemeClr val="accent2"/>
                </a:solidFill>
              </a:rPr>
              <a:t> City, 1, ‘</a:t>
            </a:r>
            <a:r>
              <a:rPr lang="ko-KR" altLang="en-US" dirty="0">
                <a:solidFill>
                  <a:schemeClr val="accent2"/>
                </a:solidFill>
              </a:rPr>
              <a:t>원하는 문자열</a:t>
            </a:r>
            <a:r>
              <a:rPr lang="en-US" altLang="ko-KR" dirty="0">
                <a:solidFill>
                  <a:schemeClr val="accent2"/>
                </a:solidFill>
              </a:rPr>
              <a:t>‘, NULL </a:t>
            </a:r>
            <a:r>
              <a:rPr lang="en-US" altLang="ko-KR" dirty="0">
                <a:solidFill>
                  <a:schemeClr val="accent1"/>
                </a:solidFill>
              </a:rPr>
              <a:t>FROM</a:t>
            </a:r>
            <a:r>
              <a:rPr lang="en-US" altLang="ko-KR" dirty="0">
                <a:solidFill>
                  <a:schemeClr val="accent2"/>
                </a:solidFill>
              </a:rPr>
              <a:t> Customers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8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8F2C86-6FEC-8763-9384-0C24EBCB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02"/>
            <a:ext cx="12192000" cy="57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35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조건을 충족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가져 올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원하는</a:t>
            </a:r>
            <a:r>
              <a:rPr lang="en-US" altLang="ko-KR" dirty="0"/>
              <a:t> </a:t>
            </a:r>
            <a:r>
              <a:rPr lang="ko-KR" altLang="en-US" dirty="0"/>
              <a:t>조건을 충족 하는 값을 찾고 싶을 땐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WHERE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 </a:t>
            </a:r>
            <a:r>
              <a:rPr lang="en-US" altLang="ko-KR" dirty="0">
                <a:solidFill>
                  <a:srgbClr val="0070C0"/>
                </a:solidFill>
              </a:rPr>
              <a:t>FROM </a:t>
            </a:r>
            <a:r>
              <a:rPr lang="en-US" altLang="ko-KR" dirty="0">
                <a:solidFill>
                  <a:schemeClr val="accent2"/>
                </a:solidFill>
              </a:rPr>
              <a:t>table </a:t>
            </a:r>
            <a:r>
              <a:rPr lang="en-US" altLang="ko-KR" dirty="0">
                <a:solidFill>
                  <a:srgbClr val="0070C0"/>
                </a:solidFill>
              </a:rPr>
              <a:t>WHERE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조건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1"/>
                </a:solidFill>
              </a:rPr>
              <a:t> FROM </a:t>
            </a:r>
            <a:r>
              <a:rPr lang="en-US" altLang="ko-KR" dirty="0" err="1">
                <a:solidFill>
                  <a:schemeClr val="accent2"/>
                </a:solidFill>
              </a:rPr>
              <a:t>OrderDetails</a:t>
            </a:r>
            <a:r>
              <a:rPr lang="en-US" altLang="ko-KR" dirty="0">
                <a:solidFill>
                  <a:schemeClr val="accent1"/>
                </a:solidFill>
              </a:rPr>
              <a:t> WHERE </a:t>
            </a:r>
            <a:r>
              <a:rPr lang="en-US" altLang="ko-KR" dirty="0">
                <a:solidFill>
                  <a:schemeClr val="accent2"/>
                </a:solidFill>
              </a:rPr>
              <a:t>Quantity &gt; 5;</a:t>
            </a:r>
          </a:p>
        </p:txBody>
      </p:sp>
    </p:spTree>
    <p:extLst>
      <p:ext uri="{BB962C8B-B14F-4D97-AF65-F5344CB8AC3E}">
        <p14:creationId xmlns:p14="http://schemas.microsoft.com/office/powerpoint/2010/main" val="2190380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4EA4E9-6634-94F7-8D1C-A71DE5F4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6"/>
            <a:ext cx="12192000" cy="59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1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정렬해서 가져 올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선택한 값들을 정렬해서 가지고 올 때는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ORDER BY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DESC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ORDER BY </a:t>
            </a:r>
            <a:r>
              <a:rPr lang="en-US" altLang="ko-KR" dirty="0" err="1">
                <a:solidFill>
                  <a:schemeClr val="accent2"/>
                </a:solidFill>
              </a:rPr>
              <a:t>CustomerName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ASC,  </a:t>
            </a:r>
            <a:r>
              <a:rPr lang="en-US" altLang="ko-KR" dirty="0" err="1">
                <a:solidFill>
                  <a:schemeClr val="accent2"/>
                </a:solidFill>
              </a:rPr>
              <a:t>ContactName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DESC</a:t>
            </a:r>
            <a:r>
              <a:rPr lang="en-US" altLang="ko-KR" dirty="0">
                <a:solidFill>
                  <a:schemeClr val="accent2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938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4D4FC-5B43-6836-C759-8F9F3D09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5"/>
            <a:ext cx="12192000" cy="64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78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A1BCE8-AA8A-F754-83F9-247EF2EF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93"/>
            <a:ext cx="12192000" cy="45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172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개수를 지정 하고 싶을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가지고 오는 </a:t>
            </a:r>
            <a:r>
              <a:rPr lang="en-US" altLang="ko-KR" dirty="0"/>
              <a:t>ROW</a:t>
            </a:r>
            <a:r>
              <a:rPr lang="ko-KR" altLang="en-US" dirty="0"/>
              <a:t>의 수를 지정하고 싶을 때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LIMIT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LIMIT </a:t>
            </a:r>
            <a:r>
              <a:rPr lang="en-US" altLang="ko-KR" dirty="0">
                <a:solidFill>
                  <a:schemeClr val="accent2"/>
                </a:solidFill>
              </a:rPr>
              <a:t>10;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 LIMIT </a:t>
            </a:r>
            <a:r>
              <a:rPr lang="en-US" altLang="ko-KR" dirty="0">
                <a:solidFill>
                  <a:schemeClr val="accent2"/>
                </a:solidFill>
              </a:rPr>
              <a:t>30, 10;</a:t>
            </a:r>
          </a:p>
          <a:p>
            <a:pPr lvl="1"/>
            <a:r>
              <a:rPr lang="ko-KR" altLang="en-US" dirty="0"/>
              <a:t>원하는 </a:t>
            </a:r>
            <a:r>
              <a:rPr lang="en-US" altLang="ko-KR" dirty="0"/>
              <a:t>Row </a:t>
            </a:r>
            <a:r>
              <a:rPr lang="ko-KR" altLang="en-US" dirty="0"/>
              <a:t>순번</a:t>
            </a:r>
            <a:r>
              <a:rPr lang="en-US" altLang="ko-KR" dirty="0"/>
              <a:t>, </a:t>
            </a:r>
            <a:r>
              <a:rPr lang="ko-KR" altLang="en-US" dirty="0"/>
              <a:t>자르는 개수</a:t>
            </a:r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0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35EA3F-2B55-A8A3-3472-74A42600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52"/>
            <a:ext cx="12192000" cy="66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7969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Column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명을 변경해서 가지고 오고 싶을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Column </a:t>
            </a:r>
            <a:r>
              <a:rPr lang="ko-KR" altLang="en-US" dirty="0"/>
              <a:t>명을 변경해서 가지고 올 때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1"/>
                </a:solidFill>
              </a:rPr>
              <a:t>AS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 err="1">
                <a:solidFill>
                  <a:schemeClr val="accent2"/>
                </a:solidFill>
              </a:rPr>
              <a:t>CustomerId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AS</a:t>
            </a:r>
            <a:r>
              <a:rPr lang="en-US" altLang="ko-KR" dirty="0">
                <a:solidFill>
                  <a:schemeClr val="accent2"/>
                </a:solidFill>
              </a:rPr>
              <a:t> id, </a:t>
            </a:r>
            <a:r>
              <a:rPr lang="en-US" altLang="ko-KR" dirty="0" err="1">
                <a:solidFill>
                  <a:schemeClr val="accent2"/>
                </a:solidFill>
              </a:rPr>
              <a:t>CustomerName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AS</a:t>
            </a:r>
            <a:r>
              <a:rPr lang="en-US" altLang="ko-KR" dirty="0">
                <a:solidFill>
                  <a:schemeClr val="accent2"/>
                </a:solidFill>
              </a:rPr>
              <a:t> name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Customers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895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B651D0-5541-06E1-F656-1FE65FB3A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55" y="104311"/>
            <a:ext cx="5334744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5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합치기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3025160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테이블의 값을 하나로 합치고 싶다면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여러 테이블을 하나로 붙이고 싶을 땐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0070C0"/>
                </a:solidFill>
              </a:rPr>
              <a:t>JOIN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SELECT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 FROM </a:t>
            </a:r>
            <a:r>
              <a:rPr lang="en-US" altLang="ko-KR" dirty="0">
                <a:solidFill>
                  <a:schemeClr val="accent2"/>
                </a:solidFill>
              </a:rPr>
              <a:t>Products P</a:t>
            </a:r>
            <a:r>
              <a:rPr lang="en-US" altLang="ko-KR" dirty="0">
                <a:solidFill>
                  <a:srgbClr val="0070C0"/>
                </a:solidFill>
              </a:rPr>
              <a:t> JOIN </a:t>
            </a:r>
            <a:r>
              <a:rPr lang="en-US" altLang="ko-KR" dirty="0">
                <a:solidFill>
                  <a:schemeClr val="accent2"/>
                </a:solidFill>
              </a:rPr>
              <a:t>Categories C</a:t>
            </a:r>
            <a:r>
              <a:rPr lang="en-US" altLang="ko-KR" dirty="0">
                <a:solidFill>
                  <a:srgbClr val="0070C0"/>
                </a:solidFill>
              </a:rPr>
              <a:t> ON </a:t>
            </a:r>
            <a:r>
              <a:rPr lang="en-US" altLang="ko-KR" dirty="0" err="1">
                <a:solidFill>
                  <a:schemeClr val="accent2"/>
                </a:solidFill>
              </a:rPr>
              <a:t>P.CategoryID</a:t>
            </a:r>
            <a:r>
              <a:rPr lang="en-US" altLang="ko-KR" dirty="0">
                <a:solidFill>
                  <a:schemeClr val="accent2"/>
                </a:solidFill>
              </a:rPr>
              <a:t> = </a:t>
            </a:r>
            <a:r>
              <a:rPr lang="en-US" altLang="ko-KR" dirty="0" err="1">
                <a:solidFill>
                  <a:schemeClr val="accent2"/>
                </a:solidFill>
              </a:rPr>
              <a:t>C.CategoryID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206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2A38FA-477A-2D20-34D0-B7CF6F5D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56"/>
            <a:ext cx="12192000" cy="62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35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야 너두 할 수 있어!&quot; 카카오키즈 '야나두'로 사명 변경 &lt; 콘텐츠 &lt; 뉴스 &lt; 기사본문 - 테크M">
            <a:extLst>
              <a:ext uri="{FF2B5EF4-FFF2-40B4-BE49-F238E27FC236}">
                <a16:creationId xmlns:a16="http://schemas.microsoft.com/office/drawing/2014/main" id="{1118E294-1EB2-4FDC-BEBC-35F3DA5C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9" y="844214"/>
            <a:ext cx="9042982" cy="51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brew로 MySQL 5.7을 MySQL 8로 업그레이드 하면서 겪은 에러 기록 | 웹으로 말하기">
            <a:extLst>
              <a:ext uri="{FF2B5EF4-FFF2-40B4-BE49-F238E27FC236}">
                <a16:creationId xmlns:a16="http://schemas.microsoft.com/office/drawing/2014/main" id="{0300610D-022A-8143-DDD7-D224C17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63" y="3146200"/>
            <a:ext cx="2613710" cy="14702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5544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연습시작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92417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789B-FAE2-EEAE-7288-C380A0E1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A15E9-D8F8-59B9-98AF-5CE0860F2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</a:t>
            </a:r>
          </a:p>
          <a:p>
            <a:pPr lvl="1"/>
            <a:r>
              <a:rPr lang="en-US" altLang="ko-KR" dirty="0">
                <a:hlinkClick r:id="rId2"/>
              </a:rPr>
              <a:t>https://velog.io/@joajoa/MySQL-%EB%8B%A4%EC%9A%B4%EB%A1%9C%EB%93%9C-%EB%B0%8F-%EC%84%A4%EC%B9%98-%EB%B0%A9%EB%B2%95</a:t>
            </a:r>
            <a:endParaRPr lang="en-US" altLang="ko-KR" dirty="0"/>
          </a:p>
          <a:p>
            <a:r>
              <a:rPr lang="en-US" altLang="ko-KR" dirty="0"/>
              <a:t>Mac</a:t>
            </a:r>
          </a:p>
          <a:p>
            <a:pPr lvl="1"/>
            <a:r>
              <a:rPr lang="en-US" altLang="ko-KR" dirty="0">
                <a:hlinkClick r:id="rId3"/>
              </a:rPr>
              <a:t>https://velog.io/@kms9887/mysql-%EB%8B%A4%EC%9A%B4%EB%A1%9C%EB%93%9C-workbench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7522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터미널 실행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Mysql</a:t>
            </a:r>
            <a:r>
              <a:rPr lang="en-US" altLang="ko-KR" dirty="0">
                <a:solidFill>
                  <a:srgbClr val="0070C0"/>
                </a:solidFill>
              </a:rPr>
              <a:t> -V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이게 안 뜨면 시스템 환경 변수 설정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https://dog-developers.tistory.com/21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2934C-3E89-C407-C6E3-B28A420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5" y="2916826"/>
            <a:ext cx="8679582" cy="7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679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mysql</a:t>
            </a:r>
            <a:r>
              <a:rPr lang="en-US" altLang="ko-KR" dirty="0">
                <a:solidFill>
                  <a:srgbClr val="0070C0"/>
                </a:solidFill>
              </a:rPr>
              <a:t> –u root -p</a:t>
            </a:r>
          </a:p>
          <a:p>
            <a:r>
              <a:rPr lang="ko-KR" altLang="en-US" dirty="0"/>
              <a:t>설정한 비밀 번호를 치고 들어가기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96FF06-E094-EF7B-B6A0-5FFACDB4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6" y="3009128"/>
            <a:ext cx="7269796" cy="2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1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6E9-6D74-774A-BB62-E7D59F1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코드 작성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677B0-47B3-EFD4-0B2F-4C256A45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파일을 생성하고 기본 서버를 생성하는 코드를 작성해 봅시다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45E38-A948-BF83-AF05-836C4065F587}"/>
              </a:ext>
            </a:extLst>
          </p:cNvPr>
          <p:cNvSpPr txBox="1"/>
          <p:nvPr/>
        </p:nvSpPr>
        <p:spPr>
          <a:xfrm>
            <a:off x="812798" y="2203579"/>
            <a:ext cx="7296729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113570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show databases;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93B53-BF4B-C4C8-7FDE-C75047D9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2" y="2205449"/>
            <a:ext cx="3426352" cy="33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970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구축해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use </a:t>
            </a:r>
            <a:r>
              <a:rPr lang="en-US" altLang="ko-KR" dirty="0" err="1">
                <a:solidFill>
                  <a:srgbClr val="0070C0"/>
                </a:solidFill>
              </a:rPr>
              <a:t>sakila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show tables;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B2E32-CAB0-BBBC-5FAE-88CCD735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75" y="1554904"/>
            <a:ext cx="248637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73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여기서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부터는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자유롭게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다만 아무래도 </a:t>
            </a:r>
            <a:r>
              <a:rPr lang="en-US" altLang="ko-KR" dirty="0"/>
              <a:t>CLI </a:t>
            </a:r>
            <a:r>
              <a:rPr lang="ko-KR" altLang="en-US" dirty="0"/>
              <a:t>는 불편하기 때문에 </a:t>
            </a:r>
            <a:r>
              <a:rPr lang="en-US" altLang="ko-KR" dirty="0"/>
              <a:t>GUI </a:t>
            </a:r>
            <a:r>
              <a:rPr lang="ko-KR" altLang="en-US" dirty="0"/>
              <a:t>를 사용하는 편이 좋겠죠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명령어가 익숙하면 상관이 없지만</a:t>
            </a:r>
            <a:r>
              <a:rPr lang="en-US" altLang="ko-KR" dirty="0"/>
              <a:t>, </a:t>
            </a:r>
            <a:r>
              <a:rPr lang="ko-KR" altLang="en-US" dirty="0"/>
              <a:t>그렇지 않다면 아무래도 </a:t>
            </a:r>
            <a:r>
              <a:rPr lang="en-US" altLang="ko-KR" dirty="0"/>
              <a:t>Workbench </a:t>
            </a:r>
            <a:r>
              <a:rPr lang="ko-KR" altLang="en-US" dirty="0"/>
              <a:t>를 사용하는 편이 좋습니다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MySQL Workbench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0479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</a:t>
            </a:r>
          </a:p>
        </p:txBody>
      </p:sp>
    </p:spTree>
    <p:extLst>
      <p:ext uri="{BB962C8B-B14F-4D97-AF65-F5344CB8AC3E}">
        <p14:creationId xmlns:p14="http://schemas.microsoft.com/office/powerpoint/2010/main" val="6210307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Workbench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schema </a:t>
            </a:r>
            <a:r>
              <a:rPr lang="ko-KR" altLang="en-US" dirty="0"/>
              <a:t>선택 하기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B63FB7-3A2E-3A36-402B-03BD854A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84" y="1325563"/>
            <a:ext cx="3610557" cy="5197614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57FF4A9-434A-A28E-75E2-C886C428C047}"/>
              </a:ext>
            </a:extLst>
          </p:cNvPr>
          <p:cNvSpPr/>
          <p:nvPr/>
        </p:nvSpPr>
        <p:spPr>
          <a:xfrm rot="8197701">
            <a:off x="7092191" y="5504329"/>
            <a:ext cx="726142" cy="7082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385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DB </a:t>
            </a:r>
            <a:r>
              <a:rPr lang="ko-KR" altLang="en-US" dirty="0"/>
              <a:t>를 확인 할 수 있습니다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96CC55-CAB8-4574-6382-42C3F912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357" y="1325563"/>
            <a:ext cx="249589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798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4688541" cy="5529609"/>
          </a:xfrm>
        </p:spPr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DB </a:t>
            </a:r>
            <a:r>
              <a:rPr lang="ko-KR" altLang="en-US" dirty="0"/>
              <a:t>에 있는 테이블과 데이터 확인 가능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B56469-8BEF-F607-6398-2EEC1962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429" y="47153"/>
            <a:ext cx="5849166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814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5751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DAD00E1-2262-37BF-254B-7A16B31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0793506" cy="5529609"/>
          </a:xfrm>
        </p:spPr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설계에 있어서 중복을 최소화 하기 위해 데이터를 구조화 하는 과정</a:t>
            </a:r>
            <a:endParaRPr lang="en-US" altLang="ko-KR" dirty="0"/>
          </a:p>
          <a:p>
            <a:r>
              <a:rPr lang="ko-KR" altLang="en-US" dirty="0"/>
              <a:t>크고 조직화 되지 않은 테이블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잘 조직된 테이블로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이렇게 작성을 해야만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데이터 추가 및 삭제 시에 이상 현상</a:t>
            </a:r>
            <a:r>
              <a:rPr lang="en-US" altLang="ko-KR" dirty="0">
                <a:sym typeface="Wingdings" panose="05000000000000000000" pitchFamily="2" charset="2"/>
              </a:rPr>
              <a:t>(Abnormal)</a:t>
            </a:r>
            <a:r>
              <a:rPr lang="ko-KR" altLang="en-US" dirty="0">
                <a:sym typeface="Wingdings" panose="05000000000000000000" pitchFamily="2" charset="2"/>
              </a:rPr>
              <a:t>을 예방 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7269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B51849-746A-7960-D1FC-CF01B26DBBA0}"/>
              </a:ext>
            </a:extLst>
          </p:cNvPr>
          <p:cNvSpPr txBox="1"/>
          <p:nvPr/>
        </p:nvSpPr>
        <p:spPr>
          <a:xfrm>
            <a:off x="1108363" y="2646280"/>
            <a:ext cx="99752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https://www.youtube.com/watch?v=Y1FbowQRcmI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00270A-91DA-0129-3DED-98264C91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3" y="815936"/>
            <a:ext cx="3993137" cy="13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0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10390</TotalTime>
  <Words>5973</Words>
  <Application>Microsoft Office PowerPoint</Application>
  <PresentationFormat>와이드스크린</PresentationFormat>
  <Paragraphs>838</Paragraphs>
  <Slides>193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193</vt:i4>
      </vt:variant>
    </vt:vector>
  </HeadingPairs>
  <TitlesOfParts>
    <vt:vector size="200" baseType="lpstr">
      <vt:lpstr>Arial</vt:lpstr>
      <vt:lpstr>나눔스퀘어 Bold</vt:lpstr>
      <vt:lpstr>Calibri</vt:lpstr>
      <vt:lpstr>Consolas</vt:lpstr>
      <vt:lpstr>나눔스퀘어 ExtraBold</vt:lpstr>
      <vt:lpstr>맑은 고딕</vt:lpstr>
      <vt:lpstr>Office 테마</vt:lpstr>
      <vt:lpstr>PowerPoint 프레젠테이션</vt:lpstr>
      <vt:lpstr>PowerPoint 프레젠테이션</vt:lpstr>
      <vt:lpstr>Express 기본 구조 만들기!</vt:lpstr>
      <vt:lpstr>깃 이그노어 추가하기!</vt:lpstr>
      <vt:lpstr>필요 모듈 설치 하기!</vt:lpstr>
      <vt:lpstr>필요 모듈 설치 하기!</vt:lpstr>
      <vt:lpstr>Prettier / Eslint 설정 파일 가져오기!</vt:lpstr>
      <vt:lpstr>PowerPoint 프레젠테이션</vt:lpstr>
      <vt:lpstr>서버 실행 코드 작성!</vt:lpstr>
      <vt:lpstr>서버 실행 하기!</vt:lpstr>
      <vt:lpstr>서버에 주소 요청을 받아줄 미들 웨어 설정!</vt:lpstr>
      <vt:lpstr>주소별로 업무를 나누자! 라우팅!</vt:lpstr>
      <vt:lpstr>메인 라우터 작업!</vt:lpstr>
      <vt:lpstr>메인 라우터를 서버에 적용!</vt:lpstr>
      <vt:lpstr>PowerPoint 프레젠테이션</vt:lpstr>
      <vt:lpstr>PowerPoint 프레젠테이션</vt:lpstr>
      <vt:lpstr>PowerPoint 프레젠테이션</vt:lpstr>
      <vt:lpstr>뷰 엔진 적용 하기!</vt:lpstr>
      <vt:lpstr>뷰 폴더 생성 &amp; 뷰 파일 설정!</vt:lpstr>
      <vt:lpstr>뷰 파일에 데이터 전달하기!</vt:lpstr>
      <vt:lpstr>뷰 파일에서 백엔드 데이터 사용하기!</vt:lpstr>
      <vt:lpstr>스태틱 폴더 설정 하기!</vt:lpstr>
      <vt:lpstr>PowerPoint 프레젠테이션</vt:lpstr>
      <vt:lpstr>PowerPoint 프레젠테이션</vt:lpstr>
      <vt:lpstr>Board.js 로 라우팅!</vt:lpstr>
      <vt:lpstr>PowerPoint 프레젠테이션</vt:lpstr>
      <vt:lpstr>PowerPoint 프레젠테이션</vt:lpstr>
      <vt:lpstr>전체 목록 보여주기</vt:lpstr>
      <vt:lpstr>PowerPoint 프레젠테이션</vt:lpstr>
      <vt:lpstr>글 쓰기 모드로 이동</vt:lpstr>
      <vt:lpstr>PowerPoint 프레젠테이션</vt:lpstr>
      <vt:lpstr>글 추가 기능(프론트)</vt:lpstr>
      <vt:lpstr>PowerPoint 프레젠테이션</vt:lpstr>
      <vt:lpstr>PowerPoint 프레젠테이션</vt:lpstr>
      <vt:lpstr>글 수정 모드로 이동</vt:lpstr>
      <vt:lpstr>글 수정 모드 뷰 페이지</vt:lpstr>
      <vt:lpstr>PowerPoint 프레젠테이션</vt:lpstr>
      <vt:lpstr>PowerPoint 프레젠테이션</vt:lpstr>
      <vt:lpstr>PowerPoint 프레젠테이션</vt:lpstr>
      <vt:lpstr>글 삭제 기능(프론트)</vt:lpstr>
      <vt:lpstr>글 삭제 기능(프론트)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DBMS</vt:lpstr>
      <vt:lpstr>PowerPoint 프레젠테이션</vt:lpstr>
      <vt:lpstr>SQL</vt:lpstr>
      <vt:lpstr>PowerPoint 프레젠테이션</vt:lpstr>
      <vt:lpstr>PowerPoint 프레젠테이션</vt:lpstr>
      <vt:lpstr>PowerPoint 프레젠테이션</vt:lpstr>
      <vt:lpstr>관계형, Relational DBMS(RDBMS)</vt:lpstr>
      <vt:lpstr>관계형, Relational DBMS(RDBMS)</vt:lpstr>
      <vt:lpstr>관계형, Relational DBMS(RDBMS)</vt:lpstr>
      <vt:lpstr>PowerPoint 프레젠테이션</vt:lpstr>
      <vt:lpstr>비관계형, Non Relational DBMS(NoSQL)</vt:lpstr>
      <vt:lpstr>비관계형, Non Relational DBMS(NoSQL)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SELECT, DB 에서 원하는 데이터 가져오기</vt:lpstr>
      <vt:lpstr>PowerPoint 프레젠테이션</vt:lpstr>
      <vt:lpstr>원하는 컬럼의 값만 가지고 올 때?</vt:lpstr>
      <vt:lpstr>PowerPoint 프레젠테이션</vt:lpstr>
      <vt:lpstr>DB에는 영향 없이 원하는 데이터 추가 할 때!</vt:lpstr>
      <vt:lpstr>PowerPoint 프레젠테이션</vt:lpstr>
      <vt:lpstr>원하는 조건을 충족하는 Row 만 가져 올 때!</vt:lpstr>
      <vt:lpstr>PowerPoint 프레젠테이션</vt:lpstr>
      <vt:lpstr>Row 를 정렬해서 가져 올 때!</vt:lpstr>
      <vt:lpstr>PowerPoint 프레젠테이션</vt:lpstr>
      <vt:lpstr>PowerPoint 프레젠테이션</vt:lpstr>
      <vt:lpstr>Row 의 개수를 지정 하고 싶을 때!</vt:lpstr>
      <vt:lpstr>PowerPoint 프레젠테이션</vt:lpstr>
      <vt:lpstr>Column 명을 변경해서 가지고 오고 싶을 때?</vt:lpstr>
      <vt:lpstr>PowerPoint 프레젠테이션</vt:lpstr>
      <vt:lpstr>PowerPoint 프레젠테이션</vt:lpstr>
      <vt:lpstr>여러 테이블의 값을 하나로 합치고 싶다면!?</vt:lpstr>
      <vt:lpstr>PowerPoint 프레젠테이션</vt:lpstr>
      <vt:lpstr>PowerPoint 프레젠테이션</vt:lpstr>
      <vt:lpstr>PowerPoint 프레젠테이션</vt:lpstr>
      <vt:lpstr>MySQL 설치하기!</vt:lpstr>
      <vt:lpstr>이제 Local 에 Mysql DB 를 구축해 봅시다!</vt:lpstr>
      <vt:lpstr>이제 Local 에 Mysql DB 를 구축해 봅시다!</vt:lpstr>
      <vt:lpstr>이제 Local 에 Mysql DB 를 구축해 봅시다!</vt:lpstr>
      <vt:lpstr>이제 Local 에 Mysql DB 를 구축해 봅시다!</vt:lpstr>
      <vt:lpstr>여기서 부터는 자유롭게 Query 를 사용!</vt:lpstr>
      <vt:lpstr>PowerPoint 프레젠테이션</vt:lpstr>
      <vt:lpstr>Workbench 사용!</vt:lpstr>
      <vt:lpstr>Schema</vt:lpstr>
      <vt:lpstr>Schema</vt:lpstr>
      <vt:lpstr>PowerPoint 프레젠테이션</vt:lpstr>
      <vt:lpstr>정규화?</vt:lpstr>
      <vt:lpstr>PowerPoint 프레젠테이션</vt:lpstr>
      <vt:lpstr>제 1 정규형(1NF)</vt:lpstr>
      <vt:lpstr>제 2 정규형(2NF)</vt:lpstr>
      <vt:lpstr>제 3 정규형(3NF)</vt:lpstr>
      <vt:lpstr>PowerPoint 프레젠테이션</vt:lpstr>
      <vt:lpstr>외래 키(Foreign Key)</vt:lpstr>
      <vt:lpstr>PowerPoint 프레젠테이션</vt:lpstr>
      <vt:lpstr>PowerPoint 프레젠테이션</vt:lpstr>
      <vt:lpstr>DB 생성!</vt:lpstr>
      <vt:lpstr>PowerPoint 프레젠테이션</vt:lpstr>
      <vt:lpstr>Table 이름 짓기 규칙! (필수 X)</vt:lpstr>
      <vt:lpstr>PowerPoint 프레젠테이션</vt:lpstr>
      <vt:lpstr>DB 의 TABLE 생성!</vt:lpstr>
      <vt:lpstr>PowerPoint 프레젠테이션</vt:lpstr>
      <vt:lpstr>생성한 TABLE 에 DATA 삽입!</vt:lpstr>
      <vt:lpstr>PowerPoint 프레젠테이션</vt:lpstr>
      <vt:lpstr>PowerPoint 프레젠테이션</vt:lpstr>
      <vt:lpstr>먼저 설정 변경이 필요합니다!</vt:lpstr>
      <vt:lpstr>PowerPoint 프레젠테이션</vt:lpstr>
      <vt:lpstr>DATA 삭제!</vt:lpstr>
      <vt:lpstr>PowerPoint 프레젠테이션</vt:lpstr>
      <vt:lpstr>DATA 수정(Update)!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MVC?</vt:lpstr>
      <vt:lpstr>Model</vt:lpstr>
      <vt:lpstr>Controller</vt:lpstr>
      <vt:lpstr>View</vt:lpstr>
      <vt:lpstr>MVC의 장단점</vt:lpstr>
      <vt:lpstr>MVC의 현재</vt:lpstr>
      <vt:lpstr>PowerPoint 프레젠테이션</vt:lpstr>
      <vt:lpstr>PowerPoint 프레젠테이션</vt:lpstr>
      <vt:lpstr>DB 통신을 하는 Back 서버를 구축</vt:lpstr>
      <vt:lpstr>MySQL 모듈 설치</vt:lpstr>
      <vt:lpstr>MySQL 서버 통신용 모듈 작성</vt:lpstr>
      <vt:lpstr>PowerPoint 프레젠테이션</vt:lpstr>
      <vt:lpstr>DB 통신 컨트롤러 작성</vt:lpstr>
      <vt:lpstr>DB 통신 컨트롤러 작성</vt:lpstr>
      <vt:lpstr>PowerPoint 프레젠테이션</vt:lpstr>
      <vt:lpstr>PowerPoint 프레젠테이션</vt:lpstr>
      <vt:lpstr>DB 통신 라우터 생성</vt:lpstr>
      <vt:lpstr>메인 서버에 라우터 등록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 서비스를 위한 TABLE 생성</vt:lpstr>
      <vt:lpstr>테스트를 위한 기본 데이터 삽입</vt:lpstr>
      <vt:lpstr>PowerPoint 프레젠테이션</vt:lpstr>
      <vt:lpstr>게시판 용 컨트롤러 작성</vt:lpstr>
      <vt:lpstr>dbBoard.js 라우터 만들기</vt:lpstr>
      <vt:lpstr>메인 서버에 라우터 등록</vt:lpstr>
      <vt:lpstr>포스트 맨으로 테스트!</vt:lpstr>
      <vt:lpstr>dbBoard 용 EJS 파일 생성!</vt:lpstr>
      <vt:lpstr>PowerPoint 프레젠테이션</vt:lpstr>
      <vt:lpstr>기본 페이지 작업!</vt:lpstr>
      <vt:lpstr>PowerPoint 프레젠테이션</vt:lpstr>
      <vt:lpstr>PowerPoint 프레젠테이션</vt:lpstr>
      <vt:lpstr>DB로 부터 받아오는 데이터 찍어보기!</vt:lpstr>
      <vt:lpstr>DB로 부터 받아오는 데이터 찍어보기!</vt:lpstr>
      <vt:lpstr>EJS 파일 변경</vt:lpstr>
      <vt:lpstr>PowerPoint 프레젠테이션</vt:lpstr>
      <vt:lpstr>PowerPoint 프레젠테이션</vt:lpstr>
      <vt:lpstr>PowerPoint 프레젠테이션</vt:lpstr>
      <vt:lpstr>글 쓰기용 EJS 파일 생성!</vt:lpstr>
      <vt:lpstr>글 쓰기 모드로 이동하는 주소 라우팅</vt:lpstr>
      <vt:lpstr>PowerPoint 프레젠테이션</vt:lpstr>
      <vt:lpstr>Action 으로 보낸 주소 라우터 만들기</vt:lpstr>
      <vt:lpstr>새로운 글을 DB에 등록하는 컨트롤러 만들기!</vt:lpstr>
      <vt:lpstr>컨트롤러를 사용하도록 라우터 수정</vt:lpstr>
      <vt:lpstr>PowerPoint 프레젠테이션</vt:lpstr>
      <vt:lpstr>PowerPoint 프레젠테이션</vt:lpstr>
      <vt:lpstr>글 수정 용 EJS 파일 생성!</vt:lpstr>
      <vt:lpstr>PowerPoint 프레젠테이션</vt:lpstr>
      <vt:lpstr>글 수정 모드로 이동하는 주소 라우팅</vt:lpstr>
      <vt:lpstr>글 수정 모드로 이동하는 주소 라우팅</vt:lpstr>
      <vt:lpstr>ID_PK 값으로 특정 글을 찾는 컨트롤러 만들기</vt:lpstr>
      <vt:lpstr>글 수정 모드로 이동 라우터 변경!</vt:lpstr>
      <vt:lpstr>PowerPoint 프레젠테이션</vt:lpstr>
      <vt:lpstr>글 수정 페이지에서 전달 된 값으로 DB 수정!</vt:lpstr>
      <vt:lpstr>글을 수정하는 라우터 생성!</vt:lpstr>
      <vt:lpstr>PowerPoint 프레젠테이션</vt:lpstr>
      <vt:lpstr>실습, 삭제 기능 구현하기!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1278</cp:revision>
  <dcterms:created xsi:type="dcterms:W3CDTF">2022-05-29T13:34:07Z</dcterms:created>
  <dcterms:modified xsi:type="dcterms:W3CDTF">2023-03-13T22:32:33Z</dcterms:modified>
</cp:coreProperties>
</file>